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3" r:id="rId3"/>
    <p:sldId id="311" r:id="rId4"/>
    <p:sldId id="309" r:id="rId5"/>
    <p:sldId id="325" r:id="rId6"/>
    <p:sldId id="312" r:id="rId7"/>
    <p:sldId id="322" r:id="rId8"/>
    <p:sldId id="280" r:id="rId9"/>
    <p:sldId id="258" r:id="rId10"/>
    <p:sldId id="259" r:id="rId11"/>
    <p:sldId id="260" r:id="rId12"/>
    <p:sldId id="288" r:id="rId13"/>
    <p:sldId id="298" r:id="rId14"/>
    <p:sldId id="289" r:id="rId15"/>
    <p:sldId id="290" r:id="rId16"/>
    <p:sldId id="291" r:id="rId17"/>
    <p:sldId id="315" r:id="rId18"/>
    <p:sldId id="294" r:id="rId19"/>
    <p:sldId id="330" r:id="rId20"/>
    <p:sldId id="295" r:id="rId21"/>
    <p:sldId id="296" r:id="rId22"/>
    <p:sldId id="326" r:id="rId23"/>
    <p:sldId id="327" r:id="rId24"/>
    <p:sldId id="328" r:id="rId25"/>
    <p:sldId id="284" r:id="rId26"/>
    <p:sldId id="317" r:id="rId27"/>
    <p:sldId id="331" r:id="rId28"/>
    <p:sldId id="318" r:id="rId29"/>
    <p:sldId id="332" r:id="rId30"/>
    <p:sldId id="320" r:id="rId31"/>
    <p:sldId id="336" r:id="rId32"/>
    <p:sldId id="335" r:id="rId33"/>
    <p:sldId id="321" r:id="rId34"/>
    <p:sldId id="299" r:id="rId35"/>
    <p:sldId id="302" r:id="rId36"/>
    <p:sldId id="306" r:id="rId37"/>
    <p:sldId id="305" r:id="rId38"/>
    <p:sldId id="333" r:id="rId39"/>
    <p:sldId id="323" r:id="rId40"/>
    <p:sldId id="329" r:id="rId41"/>
    <p:sldId id="30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2C21"/>
    <a:srgbClr val="F2AEEE"/>
    <a:srgbClr val="C1392A"/>
    <a:srgbClr val="FFA5B4"/>
    <a:srgbClr val="9AEB7A"/>
    <a:srgbClr val="FF686F"/>
    <a:srgbClr val="FB9CA0"/>
    <a:srgbClr val="FF8F9A"/>
    <a:srgbClr val="69EC8E"/>
    <a:srgbClr val="E56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0"/>
    <p:restoredTop sz="94646"/>
  </p:normalViewPr>
  <p:slideViewPr>
    <p:cSldViewPr snapToGrid="0" snapToObjects="1">
      <p:cViewPr>
        <p:scale>
          <a:sx n="95" d="100"/>
          <a:sy n="95" d="100"/>
        </p:scale>
        <p:origin x="16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8821-2AA8-664C-BA33-9A09556A3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72476-7B5A-384C-BD1C-5524FDF9D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0A975-A851-AC42-916C-1F2E8DF6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CB24E-5212-5C48-9CF0-6730A16A2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53E5A-DAFD-4647-A534-E2BC9979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3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28D8A-A5E0-EB43-850D-D38C9316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7490-0E29-5247-8C3F-B402E3D0A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2489A-A7B6-BE43-83DB-5FEC1D13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5941C-329C-D744-97D5-A0490DF8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9BBB4-1F99-3A4D-AC7D-979BDF86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EA7C1-7BA3-9A43-B34B-4A306DE18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43816-F9B8-7B42-BEBC-46FE6B9B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E65D0-B55D-BA45-AF3E-9F7970C0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90CC7-03E1-3B46-9989-69B2F76E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BB983-9536-614A-8944-08F8A40B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2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5AF6-5E03-1844-A9CF-01BAF4CF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11D33-E128-4743-9C5D-C31FB3EB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6201C-9780-A14F-9CCF-15D2F5BBF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63508-6286-0144-9C4A-9EA0CAAD5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FF80C-0644-C141-8F24-9CEFDDE1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C3C-C0A9-7D40-A4BC-6C7C974D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D9D7E-E34D-724C-B82D-7E8DDFF9F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92DF4-8344-644F-877B-0FC9C991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7BBF4-D283-AF46-AA05-30148CBC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F5B61-A195-454D-9A0C-E8574CFE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4785-9EE1-3D49-926B-CCA36C4F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D07E6-96F1-9B46-B855-6B60C656A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A3BA4-A396-7E4D-BAAE-74F9F9960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65F9A-B37A-1B45-BD8A-1DDFDD93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E7734-0733-8F42-A8EF-A6BEE98A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59318-01BD-6146-992C-E6A7C21F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70AA-2FBB-2C4A-B113-69DF670A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8CAC7-2C41-4645-B101-7F933D4D8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F65F9-FFD4-D54D-9FB2-2A8664F6E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D54EC-3510-6446-9F65-C4A0DF59F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42DDE-8B59-7D4D-B9B2-8160E8BAD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C5B3F7-06FD-8A48-9F4F-6D410E79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FB004-4D4F-3548-9B61-15148238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3442E0-1A35-C640-8CBC-1B531065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7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5A30-478D-7740-848E-E46BFA54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B663AB-7FA1-D644-8786-F9564A728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18927-FC2B-5147-8224-1A3114A88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1C131-8164-594E-B55C-56221A0A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1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1690E-C58A-7444-A450-FEC4A61C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32EF29-7E8E-764D-8182-32DCC3D8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FAEB-A66A-F74B-B176-2337082C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AB57-CE15-314A-B324-B576B273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80FE3-387A-6B40-BD7B-5750AB3E8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493D5-7629-8C45-8E92-20942D948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22FFE-8D2D-2A49-896D-8F6ADEF9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680B1-C713-0D48-B705-F0026247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F9A08-DF58-3F4A-BA56-F9D45103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5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7E2A-F7AA-2F4F-A5AF-CF36F024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14C12-ADAF-0D48-AABE-8B1FDE8DB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4F12B-7C3B-EA45-8CE3-6F98CB062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522A9-B105-5B45-B604-B876BC8B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76149-71DE-4947-B921-18A47BE74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EBC03-59DE-3247-8237-C94BBE22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1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D69A8-D247-AD42-8C8E-E22B0C3E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5D8CE-E8FC-844C-A5CC-FB01F97E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0695D-AD53-9142-BDAF-ED97F360C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7DDE4-C33E-F04F-86B7-B29F68D163A5}" type="datetimeFigureOut"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21E4-BF46-8145-BE97-BA5F879A1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1D579-F858-9D4B-93BB-57766BE27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FA7E3-F996-8A4A-B345-9A9750DB8C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2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15A0-234A-E54B-AD5A-5257A7B63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Verifying a multi-threaded, persistent storage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B2485-BB6C-DD40-B2DD-AF3A75A2E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996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/>
              <a:t>Travis Hance</a:t>
            </a:r>
          </a:p>
          <a:p>
            <a:endParaRPr lang="en-US"/>
          </a:p>
          <a:p>
            <a:r>
              <a:rPr lang="en-US"/>
              <a:t>Andrea Lattuada, Jialin Li, Chris Hawblitzel,</a:t>
            </a:r>
          </a:p>
          <a:p>
            <a:r>
              <a:rPr lang="en-US"/>
              <a:t>Jon Howell, Rob Johnson, Bryan Parno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7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63"/>
    </mc:Choice>
    <mc:Fallback>
      <p:transition spd="slow" advTm="287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C2D145B-E4CB-FA44-9109-3B9482EB365A}"/>
              </a:ext>
            </a:extLst>
          </p:cNvPr>
          <p:cNvSpPr/>
          <p:nvPr/>
        </p:nvSpPr>
        <p:spPr>
          <a:xfrm>
            <a:off x="7438209" y="1527833"/>
            <a:ext cx="3242891" cy="3001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307D428-7073-7947-87D9-181E1AFB7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7029" y="1149790"/>
            <a:ext cx="2175502" cy="1736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8DECF-14E2-1A42-8101-5B131135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VeriBetrKV (2019)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0955EA-702F-3646-A2CB-9266B5C2E67F}"/>
              </a:ext>
            </a:extLst>
          </p:cNvPr>
          <p:cNvSpPr/>
          <p:nvPr/>
        </p:nvSpPr>
        <p:spPr>
          <a:xfrm>
            <a:off x="1429121" y="1527833"/>
            <a:ext cx="3242891" cy="3001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17FA91-2E8E-4944-96E8-E88C4BC15BBB}"/>
              </a:ext>
            </a:extLst>
          </p:cNvPr>
          <p:cNvSpPr/>
          <p:nvPr/>
        </p:nvSpPr>
        <p:spPr>
          <a:xfrm>
            <a:off x="3486150" y="3629025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EAD46-34D1-5245-847C-25935754B811}"/>
              </a:ext>
            </a:extLst>
          </p:cNvPr>
          <p:cNvSpPr txBox="1"/>
          <p:nvPr/>
        </p:nvSpPr>
        <p:spPr>
          <a:xfrm>
            <a:off x="3600450" y="373430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5F589-0008-654B-85A9-112D228FD1C8}"/>
              </a:ext>
            </a:extLst>
          </p:cNvPr>
          <p:cNvSpPr/>
          <p:nvPr/>
        </p:nvSpPr>
        <p:spPr>
          <a:xfrm>
            <a:off x="3833443" y="5272008"/>
            <a:ext cx="885825" cy="628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C5463-7582-9740-B345-C7B4EEE7444B}"/>
              </a:ext>
            </a:extLst>
          </p:cNvPr>
          <p:cNvSpPr txBox="1"/>
          <p:nvPr/>
        </p:nvSpPr>
        <p:spPr>
          <a:xfrm>
            <a:off x="3947743" y="5377287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FE89075-B644-A143-A88B-99EA5BF2264B}"/>
              </a:ext>
            </a:extLst>
          </p:cNvPr>
          <p:cNvSpPr/>
          <p:nvPr/>
        </p:nvSpPr>
        <p:spPr>
          <a:xfrm>
            <a:off x="4991557" y="5377287"/>
            <a:ext cx="912019" cy="414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28E58B-AB63-644C-B20B-09B9A0FDDFC1}"/>
              </a:ext>
            </a:extLst>
          </p:cNvPr>
          <p:cNvSpPr/>
          <p:nvPr/>
        </p:nvSpPr>
        <p:spPr>
          <a:xfrm>
            <a:off x="6175866" y="5272008"/>
            <a:ext cx="885825" cy="62865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878DFE-6B2E-2444-9939-3978512FDDB0}"/>
              </a:ext>
            </a:extLst>
          </p:cNvPr>
          <p:cNvSpPr txBox="1"/>
          <p:nvPr/>
        </p:nvSpPr>
        <p:spPr>
          <a:xfrm>
            <a:off x="6290166" y="5377287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3F9553-24AB-7541-863A-CACCEB9E43FC}"/>
              </a:ext>
            </a:extLst>
          </p:cNvPr>
          <p:cNvCxnSpPr/>
          <p:nvPr/>
        </p:nvCxnSpPr>
        <p:spPr>
          <a:xfrm flipH="1" flipV="1">
            <a:off x="3500437" y="4257675"/>
            <a:ext cx="333006" cy="101433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AF5CEF-B55E-7F42-B22E-8D19E9377EEE}"/>
              </a:ext>
            </a:extLst>
          </p:cNvPr>
          <p:cNvCxnSpPr>
            <a:cxnSpLocks/>
          </p:cNvCxnSpPr>
          <p:nvPr/>
        </p:nvCxnSpPr>
        <p:spPr>
          <a:xfrm flipH="1" flipV="1">
            <a:off x="4371975" y="4267199"/>
            <a:ext cx="347292" cy="100480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DB42AB-2785-8F4E-865C-632643544AC6}"/>
              </a:ext>
            </a:extLst>
          </p:cNvPr>
          <p:cNvCxnSpPr>
            <a:cxnSpLocks/>
          </p:cNvCxnSpPr>
          <p:nvPr/>
        </p:nvCxnSpPr>
        <p:spPr>
          <a:xfrm flipV="1">
            <a:off x="6175866" y="4239483"/>
            <a:ext cx="3360955" cy="103252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AF6105-4743-2C4C-830C-5063B14AADE5}"/>
              </a:ext>
            </a:extLst>
          </p:cNvPr>
          <p:cNvCxnSpPr>
            <a:cxnSpLocks/>
          </p:cNvCxnSpPr>
          <p:nvPr/>
        </p:nvCxnSpPr>
        <p:spPr>
          <a:xfrm flipV="1">
            <a:off x="7054363" y="4260071"/>
            <a:ext cx="3360955" cy="103252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ECE3B68-D751-B542-90DF-153AF3713E82}"/>
              </a:ext>
            </a:extLst>
          </p:cNvPr>
          <p:cNvSpPr/>
          <p:nvPr/>
        </p:nvSpPr>
        <p:spPr>
          <a:xfrm>
            <a:off x="3486150" y="3629025"/>
            <a:ext cx="885825" cy="628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705F73-641F-D14F-8430-5C8378DB42DA}"/>
              </a:ext>
            </a:extLst>
          </p:cNvPr>
          <p:cNvSpPr txBox="1"/>
          <p:nvPr/>
        </p:nvSpPr>
        <p:spPr>
          <a:xfrm>
            <a:off x="3600450" y="373430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FC383D65-F2D9-1848-990C-153DE1237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941" y="1149790"/>
            <a:ext cx="2175502" cy="173658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CA9D163-DC7C-934E-B601-21EAAAA89E94}"/>
              </a:ext>
            </a:extLst>
          </p:cNvPr>
          <p:cNvSpPr/>
          <p:nvPr/>
        </p:nvSpPr>
        <p:spPr>
          <a:xfrm>
            <a:off x="9536821" y="3600539"/>
            <a:ext cx="885825" cy="62865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91C131-1A44-5049-B694-038EFB71AD48}"/>
              </a:ext>
            </a:extLst>
          </p:cNvPr>
          <p:cNvSpPr txBox="1"/>
          <p:nvPr/>
        </p:nvSpPr>
        <p:spPr>
          <a:xfrm>
            <a:off x="9651121" y="3705818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8F0C4C57-1E2B-E34C-B74D-9A7A5DA657CD}"/>
              </a:ext>
            </a:extLst>
          </p:cNvPr>
          <p:cNvSpPr/>
          <p:nvPr/>
        </p:nvSpPr>
        <p:spPr>
          <a:xfrm>
            <a:off x="5114199" y="2557462"/>
            <a:ext cx="2100262" cy="714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23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"/>
    </mc:Choice>
    <mc:Fallback>
      <p:transition spd="slow" advTm="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28" grpId="0" animBg="1"/>
      <p:bldP spid="29" grpId="0"/>
      <p:bldP spid="30" grpId="0" animBg="1"/>
      <p:bldP spid="31" grpId="0" animBg="1"/>
      <p:bldP spid="32" grpId="0"/>
      <p:bldP spid="43" grpId="0" animBg="1"/>
      <p:bldP spid="44" grpId="0"/>
      <p:bldP spid="50" grpId="0" animBg="1"/>
      <p:bldP spid="51" grpId="0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230D5AE8-41D9-B043-AEBC-4EB7EB6965A2}"/>
              </a:ext>
            </a:extLst>
          </p:cNvPr>
          <p:cNvGrpSpPr/>
          <p:nvPr/>
        </p:nvGrpSpPr>
        <p:grpSpPr>
          <a:xfrm>
            <a:off x="242832" y="228600"/>
            <a:ext cx="9223897" cy="768463"/>
            <a:chOff x="242832" y="228600"/>
            <a:chExt cx="9223897" cy="7684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1A22B5A-6051-2249-ACA5-BE0F589A2C27}"/>
                </a:ext>
              </a:extLst>
            </p:cNvPr>
            <p:cNvSpPr/>
            <p:nvPr/>
          </p:nvSpPr>
          <p:spPr>
            <a:xfrm>
              <a:off x="2397310" y="228600"/>
              <a:ext cx="2477887" cy="753035"/>
            </a:xfrm>
            <a:prstGeom prst="rect">
              <a:avLst/>
            </a:prstGeom>
            <a:solidFill>
              <a:srgbClr val="FB9CA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188B03DC-C74D-8448-9ED5-455E5FF11D14}"/>
                </a:ext>
              </a:extLst>
            </p:cNvPr>
            <p:cNvSpPr/>
            <p:nvPr/>
          </p:nvSpPr>
          <p:spPr>
            <a:xfrm>
              <a:off x="5221886" y="360995"/>
              <a:ext cx="1604806" cy="569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3360364-A503-C74F-92A8-018FBBF33891}"/>
                </a:ext>
              </a:extLst>
            </p:cNvPr>
            <p:cNvSpPr/>
            <p:nvPr/>
          </p:nvSpPr>
          <p:spPr>
            <a:xfrm>
              <a:off x="6988842" y="244028"/>
              <a:ext cx="2477887" cy="753035"/>
            </a:xfrm>
            <a:prstGeom prst="rect">
              <a:avLst/>
            </a:prstGeom>
            <a:solidFill>
              <a:srgbClr val="FB9CA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009F22-3A4E-5744-B3C6-5C7C9D981419}"/>
                </a:ext>
              </a:extLst>
            </p:cNvPr>
            <p:cNvSpPr txBox="1"/>
            <p:nvPr/>
          </p:nvSpPr>
          <p:spPr>
            <a:xfrm>
              <a:off x="2621642" y="313239"/>
              <a:ext cx="2164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{ a: 1, b : 2 }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8812C6-C47C-9B41-8303-006BBB332FEF}"/>
                </a:ext>
              </a:extLst>
            </p:cNvPr>
            <p:cNvSpPr txBox="1"/>
            <p:nvPr/>
          </p:nvSpPr>
          <p:spPr>
            <a:xfrm>
              <a:off x="7274859" y="345488"/>
              <a:ext cx="2164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{ a: 1, b : </a:t>
              </a:r>
              <a:r>
                <a:rPr lang="en-US" sz="2800" b="1">
                  <a:solidFill>
                    <a:srgbClr val="7030A0"/>
                  </a:solidFill>
                </a:rPr>
                <a:t>3</a:t>
              </a:r>
              <a:r>
                <a:rPr lang="en-US" sz="2800" b="1"/>
                <a:t> }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9D6958-F695-0149-898A-43E50ACAF6ED}"/>
                </a:ext>
              </a:extLst>
            </p:cNvPr>
            <p:cNvSpPr txBox="1"/>
            <p:nvPr/>
          </p:nvSpPr>
          <p:spPr>
            <a:xfrm>
              <a:off x="242832" y="367027"/>
              <a:ext cx="2235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Application Spec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8F4E80-7195-2847-A68E-A2E5EA2E554F}"/>
              </a:ext>
            </a:extLst>
          </p:cNvPr>
          <p:cNvGrpSpPr/>
          <p:nvPr/>
        </p:nvGrpSpPr>
        <p:grpSpPr>
          <a:xfrm>
            <a:off x="-100483" y="4544375"/>
            <a:ext cx="6862071" cy="707886"/>
            <a:chOff x="-100483" y="4544375"/>
            <a:chExt cx="6862071" cy="7078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56F1A7-6A50-6D47-9E11-2E4B679E6710}"/>
                </a:ext>
              </a:extLst>
            </p:cNvPr>
            <p:cNvSpPr/>
            <p:nvPr/>
          </p:nvSpPr>
          <p:spPr>
            <a:xfrm>
              <a:off x="4234448" y="4649343"/>
              <a:ext cx="676857" cy="500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E8522-6B03-5148-A6F3-041582950987}"/>
                </a:ext>
              </a:extLst>
            </p:cNvPr>
            <p:cNvSpPr txBox="1"/>
            <p:nvPr/>
          </p:nvSpPr>
          <p:spPr>
            <a:xfrm>
              <a:off x="4294890" y="4719777"/>
              <a:ext cx="676857" cy="294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Host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D6D2DA3-CB68-2E45-B440-D27525C9F6F1}"/>
                </a:ext>
              </a:extLst>
            </p:cNvPr>
            <p:cNvSpPr/>
            <p:nvPr/>
          </p:nvSpPr>
          <p:spPr>
            <a:xfrm>
              <a:off x="5119360" y="4733224"/>
              <a:ext cx="696872" cy="3301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0596C6-EF92-0843-810C-0976EA4696CC}"/>
                </a:ext>
              </a:extLst>
            </p:cNvPr>
            <p:cNvSpPr/>
            <p:nvPr/>
          </p:nvSpPr>
          <p:spPr>
            <a:xfrm>
              <a:off x="6024289" y="4649343"/>
              <a:ext cx="676857" cy="500880"/>
            </a:xfrm>
            <a:prstGeom prst="rect">
              <a:avLst/>
            </a:prstGeom>
            <a:solidFill>
              <a:srgbClr val="F2AEEE"/>
            </a:solidFill>
            <a:ln>
              <a:solidFill>
                <a:srgbClr val="B439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BA473C-9539-DA47-8FD8-7A548A1B4AA2}"/>
                </a:ext>
              </a:extLst>
            </p:cNvPr>
            <p:cNvSpPr txBox="1"/>
            <p:nvPr/>
          </p:nvSpPr>
          <p:spPr>
            <a:xfrm>
              <a:off x="6084731" y="4733224"/>
              <a:ext cx="676857" cy="294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Host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887BF6-BEED-D240-B2CE-52AEFA6DA7F6}"/>
                </a:ext>
              </a:extLst>
            </p:cNvPr>
            <p:cNvSpPr txBox="1"/>
            <p:nvPr/>
          </p:nvSpPr>
          <p:spPr>
            <a:xfrm>
              <a:off x="-100483" y="4544375"/>
              <a:ext cx="26147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Host model state machine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ADCCC4D-4ED5-214A-BC93-AE1F48076C6B}"/>
              </a:ext>
            </a:extLst>
          </p:cNvPr>
          <p:cNvGrpSpPr/>
          <p:nvPr/>
        </p:nvGrpSpPr>
        <p:grpSpPr>
          <a:xfrm>
            <a:off x="-29893" y="1364943"/>
            <a:ext cx="9496622" cy="2692513"/>
            <a:chOff x="-29893" y="1364943"/>
            <a:chExt cx="9496622" cy="26925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2BC9F1-C6EC-4545-A92D-DFF0480B42B4}"/>
                </a:ext>
              </a:extLst>
            </p:cNvPr>
            <p:cNvSpPr/>
            <p:nvPr/>
          </p:nvSpPr>
          <p:spPr>
            <a:xfrm>
              <a:off x="2397310" y="1666151"/>
              <a:ext cx="2477887" cy="23913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4BD95E-FC6E-8641-B2DA-14FD610BDE90}"/>
                </a:ext>
              </a:extLst>
            </p:cNvPr>
            <p:cNvSpPr/>
            <p:nvPr/>
          </p:nvSpPr>
          <p:spPr>
            <a:xfrm>
              <a:off x="3969082" y="3340287"/>
              <a:ext cx="676857" cy="500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8211A9-E676-B245-8DFB-4CB28039A0D2}"/>
                </a:ext>
              </a:extLst>
            </p:cNvPr>
            <p:cNvSpPr txBox="1"/>
            <p:nvPr/>
          </p:nvSpPr>
          <p:spPr>
            <a:xfrm>
              <a:off x="4029524" y="3397275"/>
              <a:ext cx="676857" cy="294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Host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0D0830-0D82-5643-AE08-325B0E450F3F}"/>
                </a:ext>
              </a:extLst>
            </p:cNvPr>
            <p:cNvSpPr/>
            <p:nvPr/>
          </p:nvSpPr>
          <p:spPr>
            <a:xfrm>
              <a:off x="6988842" y="1666151"/>
              <a:ext cx="2477887" cy="23913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A7426F7-CAAB-B74A-931A-B123D3071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63683" y="1364943"/>
              <a:ext cx="1662297" cy="1383634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E81D72A-8B39-A842-87E8-FDA8367B1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2151" y="1364943"/>
              <a:ext cx="1662297" cy="13836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195A69-5EEE-6241-AE8B-A0D05AB90CF1}"/>
                </a:ext>
              </a:extLst>
            </p:cNvPr>
            <p:cNvSpPr/>
            <p:nvPr/>
          </p:nvSpPr>
          <p:spPr>
            <a:xfrm>
              <a:off x="8592388" y="3317591"/>
              <a:ext cx="676857" cy="500880"/>
            </a:xfrm>
            <a:prstGeom prst="rect">
              <a:avLst/>
            </a:prstGeom>
            <a:solidFill>
              <a:srgbClr val="F2AEEE"/>
            </a:solidFill>
            <a:ln>
              <a:solidFill>
                <a:srgbClr val="B439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4D86A2-7E8D-164E-8D93-B4D89B04BD62}"/>
                </a:ext>
              </a:extLst>
            </p:cNvPr>
            <p:cNvSpPr txBox="1"/>
            <p:nvPr/>
          </p:nvSpPr>
          <p:spPr>
            <a:xfrm>
              <a:off x="8652830" y="3388025"/>
              <a:ext cx="676857" cy="294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Host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03569B76-01C5-2746-999F-FE5E15EFADED}"/>
                </a:ext>
              </a:extLst>
            </p:cNvPr>
            <p:cNvSpPr/>
            <p:nvPr/>
          </p:nvSpPr>
          <p:spPr>
            <a:xfrm>
              <a:off x="5213071" y="2486513"/>
              <a:ext cx="1604806" cy="569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398DF2-DABF-B645-BCF7-74C26E8CEAEB}"/>
                </a:ext>
              </a:extLst>
            </p:cNvPr>
            <p:cNvSpPr txBox="1"/>
            <p:nvPr/>
          </p:nvSpPr>
          <p:spPr>
            <a:xfrm>
              <a:off x="-29893" y="2439485"/>
              <a:ext cx="26147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Environment model state machine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E47DF7E-B401-6748-A790-D8A831BB7BC1}"/>
              </a:ext>
            </a:extLst>
          </p:cNvPr>
          <p:cNvGrpSpPr/>
          <p:nvPr/>
        </p:nvGrpSpPr>
        <p:grpSpPr>
          <a:xfrm>
            <a:off x="9722224" y="767137"/>
            <a:ext cx="2447998" cy="2823590"/>
            <a:chOff x="9722224" y="767137"/>
            <a:chExt cx="2447998" cy="282359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888466F-0A9C-054A-AFE0-EE972593F400}"/>
                </a:ext>
              </a:extLst>
            </p:cNvPr>
            <p:cNvSpPr txBox="1"/>
            <p:nvPr/>
          </p:nvSpPr>
          <p:spPr>
            <a:xfrm>
              <a:off x="10301081" y="1793154"/>
              <a:ext cx="18691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State machine refinement</a:t>
              </a:r>
            </a:p>
          </p:txBody>
        </p:sp>
        <p:sp>
          <p:nvSpPr>
            <p:cNvPr id="71" name="Right Brace 70">
              <a:extLst>
                <a:ext uri="{FF2B5EF4-FFF2-40B4-BE49-F238E27FC236}">
                  <a16:creationId xmlns:a16="http://schemas.microsoft.com/office/drawing/2014/main" id="{A1A5D575-0DF1-5549-8E5C-961782FA39F2}"/>
                </a:ext>
              </a:extLst>
            </p:cNvPr>
            <p:cNvSpPr/>
            <p:nvPr/>
          </p:nvSpPr>
          <p:spPr>
            <a:xfrm>
              <a:off x="9722224" y="767137"/>
              <a:ext cx="600635" cy="2823590"/>
            </a:xfrm>
            <a:prstGeom prst="rightBrac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EE17968-8E4B-0049-B0A1-3AAE00E483E2}"/>
              </a:ext>
            </a:extLst>
          </p:cNvPr>
          <p:cNvGrpSpPr/>
          <p:nvPr/>
        </p:nvGrpSpPr>
        <p:grpSpPr>
          <a:xfrm>
            <a:off x="8227785" y="4544375"/>
            <a:ext cx="2905001" cy="2126402"/>
            <a:chOff x="8227785" y="4544375"/>
            <a:chExt cx="2905001" cy="212640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30EBB4E-B6CD-1941-A0EF-E795225F6EC4}"/>
                </a:ext>
              </a:extLst>
            </p:cNvPr>
            <p:cNvSpPr txBox="1"/>
            <p:nvPr/>
          </p:nvSpPr>
          <p:spPr>
            <a:xfrm>
              <a:off x="9263645" y="5171013"/>
              <a:ext cx="1869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Floyd-Hoare logic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B088981F-5A61-F74B-BAAA-B9A735C6C5DA}"/>
                </a:ext>
              </a:extLst>
            </p:cNvPr>
            <p:cNvSpPr/>
            <p:nvPr/>
          </p:nvSpPr>
          <p:spPr>
            <a:xfrm>
              <a:off x="8227785" y="4544375"/>
              <a:ext cx="763473" cy="2126402"/>
            </a:xfrm>
            <a:prstGeom prst="rightBrac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3470630-5EBC-0B45-A8F8-585F104FCB6A}"/>
              </a:ext>
            </a:extLst>
          </p:cNvPr>
          <p:cNvSpPr txBox="1"/>
          <p:nvPr/>
        </p:nvSpPr>
        <p:spPr>
          <a:xfrm>
            <a:off x="8893850" y="5747447"/>
            <a:ext cx="2608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Logic of choice for </a:t>
            </a:r>
            <a:r>
              <a:rPr lang="en-US" b="1"/>
              <a:t>sequential</a:t>
            </a:r>
            <a:r>
              <a:rPr lang="en-US"/>
              <a:t> program verification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24C55-95B1-714D-B2F0-722E7F6EC579}"/>
              </a:ext>
            </a:extLst>
          </p:cNvPr>
          <p:cNvGrpSpPr/>
          <p:nvPr/>
        </p:nvGrpSpPr>
        <p:grpSpPr>
          <a:xfrm>
            <a:off x="3979998" y="3826673"/>
            <a:ext cx="5283647" cy="839073"/>
            <a:chOff x="3979998" y="3826673"/>
            <a:chExt cx="5283647" cy="83907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9AC314-2979-B643-93E9-EF5910E98739}"/>
                </a:ext>
              </a:extLst>
            </p:cNvPr>
            <p:cNvCxnSpPr/>
            <p:nvPr/>
          </p:nvCxnSpPr>
          <p:spPr>
            <a:xfrm flipH="1" flipV="1">
              <a:off x="3979998" y="3841167"/>
              <a:ext cx="254449" cy="808175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476789-C9FB-5940-AB62-222946B8C9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5939" y="3848756"/>
              <a:ext cx="265365" cy="800587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473CA4-3B8A-AE4D-B0FD-E4FF21897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4289" y="3826673"/>
              <a:ext cx="2568099" cy="82267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D34451-CFF4-014C-BDF5-9744189F6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5546" y="3843076"/>
              <a:ext cx="2568099" cy="82267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14039CD-648D-FF48-BE5B-8A2A08B1FF8A}"/>
              </a:ext>
            </a:extLst>
          </p:cNvPr>
          <p:cNvGrpSpPr/>
          <p:nvPr/>
        </p:nvGrpSpPr>
        <p:grpSpPr>
          <a:xfrm>
            <a:off x="222605" y="5679925"/>
            <a:ext cx="7361037" cy="954107"/>
            <a:chOff x="222605" y="5679925"/>
            <a:chExt cx="7361037" cy="95410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C1F3DC-CC6D-0548-A727-A083A59E58F2}"/>
                </a:ext>
              </a:extLst>
            </p:cNvPr>
            <p:cNvSpPr txBox="1"/>
            <p:nvPr/>
          </p:nvSpPr>
          <p:spPr>
            <a:xfrm>
              <a:off x="222605" y="5993644"/>
              <a:ext cx="2614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Implementation code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E376BD-1004-9646-A51F-042AAC1EAFD1}"/>
                </a:ext>
              </a:extLst>
            </p:cNvPr>
            <p:cNvSpPr txBox="1"/>
            <p:nvPr/>
          </p:nvSpPr>
          <p:spPr>
            <a:xfrm>
              <a:off x="3297369" y="5679925"/>
              <a:ext cx="4286273" cy="95410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FF00"/>
                  </a:solidFill>
                  <a:latin typeface="Andale Mono" panose="020B0509000000000004" pitchFamily="49" charset="0"/>
                </a:rPr>
                <a:t>method</a:t>
              </a:r>
              <a:r>
                <a:rPr lang="en-US" sz="1400">
                  <a:solidFill>
                    <a:schemeClr val="bg1"/>
                  </a:solidFill>
                  <a:latin typeface="Andale Mono" panose="020B0509000000000004" pitchFamily="49" charset="0"/>
                </a:rPr>
                <a:t> insert(key: Key, value: Value)</a:t>
              </a:r>
              <a:br>
                <a:rPr lang="en-US" sz="1400">
                  <a:solidFill>
                    <a:schemeClr val="bg1"/>
                  </a:solidFill>
                  <a:latin typeface="Andale Mono" panose="020B0509000000000004" pitchFamily="49" charset="0"/>
                </a:rPr>
              </a:br>
              <a:r>
                <a:rPr lang="en-US" sz="1400">
                  <a:solidFill>
                    <a:schemeClr val="bg1"/>
                  </a:solidFill>
                  <a:latin typeface="Andale Mono" panose="020B0509000000000004" pitchFamily="49" charset="0"/>
                </a:rPr>
                <a:t>{</a:t>
              </a:r>
            </a:p>
            <a:p>
              <a:r>
                <a:rPr lang="en-US" sz="1400">
                  <a:solidFill>
                    <a:schemeClr val="bg1"/>
                  </a:solidFill>
                  <a:latin typeface="Andale Mono" panose="020B0509000000000004" pitchFamily="49" charset="0"/>
                </a:rPr>
                <a:t>  </a:t>
              </a:r>
              <a:r>
                <a:rPr lang="en-US" sz="14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ndale Mono" panose="020B0509000000000004" pitchFamily="49" charset="0"/>
                </a:rPr>
                <a:t>// actual runnable code here</a:t>
              </a:r>
              <a:br>
                <a:rPr lang="en-US" sz="1400">
                  <a:solidFill>
                    <a:schemeClr val="bg1"/>
                  </a:solidFill>
                  <a:latin typeface="Andale Mono" panose="020B0509000000000004" pitchFamily="49" charset="0"/>
                </a:rPr>
              </a:br>
              <a:r>
                <a:rPr lang="en-US" sz="1400">
                  <a:solidFill>
                    <a:schemeClr val="bg1"/>
                  </a:solidFill>
                  <a:latin typeface="Andale Mono" panose="020B0509000000000004" pitchFamily="49" charset="0"/>
                </a:rPr>
                <a:t>}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50527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4"/>
    </mc:Choice>
    <mc:Fallback>
      <p:transition spd="slow" advTm="7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863F-EC65-5146-A3B7-EE90A7A9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IronFleet method for thread concurrency?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66701-BC1D-2545-9722-A25D84B1D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908"/>
          </a:xfrm>
        </p:spPr>
        <p:txBody>
          <a:bodyPr/>
          <a:lstStyle/>
          <a:p>
            <a:r>
              <a:rPr lang="en-US"/>
              <a:t>IronFleet supports some concurrency already.</a:t>
            </a:r>
          </a:p>
          <a:p>
            <a:r>
              <a:rPr lang="en-US"/>
              <a:t>Can it also support </a:t>
            </a:r>
            <a:r>
              <a:rPr lang="en-US" b="1"/>
              <a:t>thread-level</a:t>
            </a:r>
            <a:r>
              <a:rPr lang="en-US"/>
              <a:t> concurrency with </a:t>
            </a:r>
            <a:r>
              <a:rPr lang="en-US" b="1"/>
              <a:t>shared memory</a:t>
            </a:r>
            <a:r>
              <a:rPr lang="en-US"/>
              <a:t>?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8BE688-F676-6A40-B0E7-5F3153F1AD72}"/>
              </a:ext>
            </a:extLst>
          </p:cNvPr>
          <p:cNvSpPr/>
          <p:nvPr/>
        </p:nvSpPr>
        <p:spPr>
          <a:xfrm>
            <a:off x="1536698" y="3422868"/>
            <a:ext cx="3242891" cy="3001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72C4229-1849-B44A-BB0A-7696ACB0FBE1}"/>
              </a:ext>
            </a:extLst>
          </p:cNvPr>
          <p:cNvSpPr/>
          <p:nvPr/>
        </p:nvSpPr>
        <p:spPr>
          <a:xfrm>
            <a:off x="2272318" y="4223896"/>
            <a:ext cx="1668702" cy="1300164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44FE0-5A9D-EA4F-B43D-84418DB27957}"/>
              </a:ext>
            </a:extLst>
          </p:cNvPr>
          <p:cNvSpPr txBox="1"/>
          <p:nvPr/>
        </p:nvSpPr>
        <p:spPr>
          <a:xfrm>
            <a:off x="2607890" y="4691279"/>
            <a:ext cx="98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A7AA7-0A3C-6C49-BB71-D15BC76A247D}"/>
              </a:ext>
            </a:extLst>
          </p:cNvPr>
          <p:cNvSpPr/>
          <p:nvPr/>
        </p:nvSpPr>
        <p:spPr>
          <a:xfrm>
            <a:off x="3593727" y="5524060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7EABA-EE07-2F4B-8665-8F50500FB2DD}"/>
              </a:ext>
            </a:extLst>
          </p:cNvPr>
          <p:cNvSpPr txBox="1"/>
          <p:nvPr/>
        </p:nvSpPr>
        <p:spPr>
          <a:xfrm>
            <a:off x="3708027" y="562933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323612-4D76-7241-B77E-DCF3384C09D5}"/>
              </a:ext>
            </a:extLst>
          </p:cNvPr>
          <p:cNvSpPr/>
          <p:nvPr/>
        </p:nvSpPr>
        <p:spPr>
          <a:xfrm>
            <a:off x="1715105" y="5556576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6E1E1-3929-BD49-8CEE-A46E09D62D5F}"/>
              </a:ext>
            </a:extLst>
          </p:cNvPr>
          <p:cNvSpPr txBox="1"/>
          <p:nvPr/>
        </p:nvSpPr>
        <p:spPr>
          <a:xfrm>
            <a:off x="1829405" y="56618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8B5AB0-B2A5-C74A-A41A-48BCDD6A553A}"/>
              </a:ext>
            </a:extLst>
          </p:cNvPr>
          <p:cNvSpPr/>
          <p:nvPr/>
        </p:nvSpPr>
        <p:spPr>
          <a:xfrm>
            <a:off x="3608014" y="3509269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9D828-4090-1240-B6CA-9936BACA12C9}"/>
              </a:ext>
            </a:extLst>
          </p:cNvPr>
          <p:cNvSpPr txBox="1"/>
          <p:nvPr/>
        </p:nvSpPr>
        <p:spPr>
          <a:xfrm>
            <a:off x="3722314" y="3614548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8F1FBF-2E2D-0F45-95A9-76447A7ED1E5}"/>
              </a:ext>
            </a:extLst>
          </p:cNvPr>
          <p:cNvSpPr/>
          <p:nvPr/>
        </p:nvSpPr>
        <p:spPr>
          <a:xfrm>
            <a:off x="1715105" y="3606741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4CAFD7-E165-1D4D-BE7A-45E5E4A33C52}"/>
              </a:ext>
            </a:extLst>
          </p:cNvPr>
          <p:cNvSpPr txBox="1"/>
          <p:nvPr/>
        </p:nvSpPr>
        <p:spPr>
          <a:xfrm>
            <a:off x="1829405" y="3712020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06A94-F13A-DC42-B5DD-29D807F7AEB3}"/>
              </a:ext>
            </a:extLst>
          </p:cNvPr>
          <p:cNvSpPr txBox="1"/>
          <p:nvPr/>
        </p:nvSpPr>
        <p:spPr>
          <a:xfrm>
            <a:off x="3709601" y="5630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17F327-36E1-4B4C-8F43-F43B189A33F1}"/>
              </a:ext>
            </a:extLst>
          </p:cNvPr>
          <p:cNvSpPr/>
          <p:nvPr/>
        </p:nvSpPr>
        <p:spPr>
          <a:xfrm>
            <a:off x="6985862" y="3422868"/>
            <a:ext cx="3242891" cy="3001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3B1CF6-589E-9141-8110-B36E20788F20}"/>
              </a:ext>
            </a:extLst>
          </p:cNvPr>
          <p:cNvGrpSpPr/>
          <p:nvPr/>
        </p:nvGrpSpPr>
        <p:grpSpPr>
          <a:xfrm>
            <a:off x="9042891" y="5524060"/>
            <a:ext cx="1000125" cy="628650"/>
            <a:chOff x="5539540" y="4928436"/>
            <a:chExt cx="1000125" cy="62865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766FEE-3E5B-064C-B4BC-6E1A861083AC}"/>
                </a:ext>
              </a:extLst>
            </p:cNvPr>
            <p:cNvSpPr/>
            <p:nvPr/>
          </p:nvSpPr>
          <p:spPr>
            <a:xfrm>
              <a:off x="5539540" y="4928436"/>
              <a:ext cx="885825" cy="6286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02E52E-29B4-8746-9AEC-FB7995159781}"/>
                </a:ext>
              </a:extLst>
            </p:cNvPr>
            <p:cNvSpPr txBox="1"/>
            <p:nvPr/>
          </p:nvSpPr>
          <p:spPr>
            <a:xfrm>
              <a:off x="5653840" y="5033715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Host</a:t>
              </a:r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6604CE0B-45C9-A74F-A93E-3F6F3DBBF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4682" y="3044825"/>
            <a:ext cx="2175502" cy="173658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3E0A3EB-CAD2-C742-9A32-FEED1E6E72D7}"/>
              </a:ext>
            </a:extLst>
          </p:cNvPr>
          <p:cNvGrpSpPr/>
          <p:nvPr/>
        </p:nvGrpSpPr>
        <p:grpSpPr>
          <a:xfrm>
            <a:off x="8982734" y="5941118"/>
            <a:ext cx="1000125" cy="369333"/>
            <a:chOff x="8096625" y="4719389"/>
            <a:chExt cx="1000125" cy="3693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E10425-35F3-304E-8F53-3544B6B68359}"/>
                </a:ext>
              </a:extLst>
            </p:cNvPr>
            <p:cNvSpPr/>
            <p:nvPr/>
          </p:nvSpPr>
          <p:spPr>
            <a:xfrm>
              <a:off x="8096625" y="4719389"/>
              <a:ext cx="1000125" cy="314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234472-DB8E-9F47-B835-5683CA975961}"/>
                </a:ext>
              </a:extLst>
            </p:cNvPr>
            <p:cNvSpPr txBox="1"/>
            <p:nvPr/>
          </p:nvSpPr>
          <p:spPr>
            <a:xfrm>
              <a:off x="8178841" y="4719390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Thread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6BE277-45FF-F94D-99A5-A02FAA2C2B87}"/>
              </a:ext>
            </a:extLst>
          </p:cNvPr>
          <p:cNvGrpSpPr/>
          <p:nvPr/>
        </p:nvGrpSpPr>
        <p:grpSpPr>
          <a:xfrm>
            <a:off x="7296898" y="5941118"/>
            <a:ext cx="1000125" cy="369333"/>
            <a:chOff x="8096625" y="4719389"/>
            <a:chExt cx="1000125" cy="3693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874D05-EF43-6C42-AE82-06F7128E30B7}"/>
                </a:ext>
              </a:extLst>
            </p:cNvPr>
            <p:cNvSpPr/>
            <p:nvPr/>
          </p:nvSpPr>
          <p:spPr>
            <a:xfrm>
              <a:off x="8096625" y="4719389"/>
              <a:ext cx="1000125" cy="314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F4794D-2B3A-D24B-B991-EDA6A309D484}"/>
                </a:ext>
              </a:extLst>
            </p:cNvPr>
            <p:cNvSpPr txBox="1"/>
            <p:nvPr/>
          </p:nvSpPr>
          <p:spPr>
            <a:xfrm>
              <a:off x="8178841" y="4719390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Thread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074C73-E2A8-CE4B-9D72-2A4DA7F8C79A}"/>
              </a:ext>
            </a:extLst>
          </p:cNvPr>
          <p:cNvGrpSpPr/>
          <p:nvPr/>
        </p:nvGrpSpPr>
        <p:grpSpPr>
          <a:xfrm>
            <a:off x="7214682" y="5267420"/>
            <a:ext cx="1000125" cy="369333"/>
            <a:chOff x="8096625" y="4719389"/>
            <a:chExt cx="1000125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000B01-C603-DE45-B7F4-8E597955A327}"/>
                </a:ext>
              </a:extLst>
            </p:cNvPr>
            <p:cNvSpPr/>
            <p:nvPr/>
          </p:nvSpPr>
          <p:spPr>
            <a:xfrm>
              <a:off x="8096625" y="4719389"/>
              <a:ext cx="1000125" cy="314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5903F5-28EC-6C41-B571-CFD54F869C82}"/>
                </a:ext>
              </a:extLst>
            </p:cNvPr>
            <p:cNvSpPr txBox="1"/>
            <p:nvPr/>
          </p:nvSpPr>
          <p:spPr>
            <a:xfrm>
              <a:off x="8178841" y="4719390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Thread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1032B9-828D-374A-8260-C163E1D048EE}"/>
              </a:ext>
            </a:extLst>
          </p:cNvPr>
          <p:cNvGrpSpPr/>
          <p:nvPr/>
        </p:nvGrpSpPr>
        <p:grpSpPr>
          <a:xfrm>
            <a:off x="9107811" y="5237803"/>
            <a:ext cx="1000125" cy="369333"/>
            <a:chOff x="8096625" y="4719389"/>
            <a:chExt cx="1000125" cy="3693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6C5E20-FFAB-664A-8BF8-D0088662C86E}"/>
                </a:ext>
              </a:extLst>
            </p:cNvPr>
            <p:cNvSpPr/>
            <p:nvPr/>
          </p:nvSpPr>
          <p:spPr>
            <a:xfrm>
              <a:off x="8096625" y="4719389"/>
              <a:ext cx="1000125" cy="314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4557F-5F89-8841-8626-515CB4BD1E6E}"/>
                </a:ext>
              </a:extLst>
            </p:cNvPr>
            <p:cNvSpPr txBox="1"/>
            <p:nvPr/>
          </p:nvSpPr>
          <p:spPr>
            <a:xfrm>
              <a:off x="8178841" y="4719390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Thread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2DAAFF-A836-CD4B-9E74-97EACDC3E3F9}"/>
              </a:ext>
            </a:extLst>
          </p:cNvPr>
          <p:cNvGrpSpPr/>
          <p:nvPr/>
        </p:nvGrpSpPr>
        <p:grpSpPr>
          <a:xfrm>
            <a:off x="7988609" y="5367481"/>
            <a:ext cx="1270455" cy="783676"/>
            <a:chOff x="8212123" y="4430008"/>
            <a:chExt cx="1270455" cy="78367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27E79E-1BC3-8A40-B61E-85B7145F76AE}"/>
                </a:ext>
              </a:extLst>
            </p:cNvPr>
            <p:cNvSpPr/>
            <p:nvPr/>
          </p:nvSpPr>
          <p:spPr>
            <a:xfrm>
              <a:off x="8226471" y="4430008"/>
              <a:ext cx="1256107" cy="78367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6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EE9559-7457-BF42-9D23-DF08A622CD7F}"/>
                </a:ext>
              </a:extLst>
            </p:cNvPr>
            <p:cNvSpPr txBox="1"/>
            <p:nvPr/>
          </p:nvSpPr>
          <p:spPr>
            <a:xfrm>
              <a:off x="8212123" y="4533297"/>
              <a:ext cx="1270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 memory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029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68"/>
    </mc:Choice>
    <mc:Fallback>
      <p:transition spd="slow" advTm="101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0C7F-51A7-B44A-9144-E4B345B6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Iron-* method for thread concurrency?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34E75-71CD-E04E-94B7-23D178F6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Well, IronFleet is already concurrent, right? </a:t>
            </a:r>
            <a:r>
              <a:rPr lang="en-US" b="1"/>
              <a:t>Yes.</a:t>
            </a:r>
            <a:endParaRPr lang="en-US"/>
          </a:p>
          <a:p>
            <a:r>
              <a:rPr lang="en-US"/>
              <a:t>But it doesn’t support </a:t>
            </a:r>
            <a:r>
              <a:rPr lang="en-US" b="1"/>
              <a:t>thread-level concurrency</a:t>
            </a:r>
            <a:r>
              <a:rPr lang="en-US"/>
              <a:t> with </a:t>
            </a:r>
            <a:r>
              <a:rPr lang="en-US" b="1"/>
              <a:t>shared memory.</a:t>
            </a:r>
            <a:endParaRPr lang="en-US"/>
          </a:p>
          <a:p>
            <a:r>
              <a:rPr lang="en-US"/>
              <a:t>Try modeling shared memory as a state machine?</a:t>
            </a:r>
          </a:p>
          <a:p>
            <a:pPr lvl="1"/>
            <a:r>
              <a:rPr lang="en-US"/>
              <a:t>Armada (PLDI 2020) does this</a:t>
            </a:r>
          </a:p>
          <a:p>
            <a:pPr lvl="1"/>
            <a:r>
              <a:rPr lang="en-US"/>
              <a:t>Low level state machine modeling memory semantics (e.g., x86-TSO)</a:t>
            </a:r>
          </a:p>
          <a:p>
            <a:pPr lvl="1"/>
            <a:r>
              <a:rPr lang="en-US"/>
              <a:t>Very precise, very general</a:t>
            </a:r>
          </a:p>
          <a:p>
            <a:pPr lvl="1"/>
            <a:r>
              <a:rPr lang="en-US"/>
              <a:t>Fine-grained steps means high verification overhead</a:t>
            </a:r>
          </a:p>
          <a:p>
            <a:pPr lvl="1"/>
            <a:r>
              <a:rPr lang="en-US"/>
              <a:t>Generality means that it does not prescribe a practical method for architecting proofs of large systems.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3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9657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5FE1-0CEE-8448-A487-20777555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Concurrency in IronFleet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B1EED5-4F0A-2444-BC76-85776EC5DB60}"/>
              </a:ext>
            </a:extLst>
          </p:cNvPr>
          <p:cNvSpPr/>
          <p:nvPr/>
        </p:nvSpPr>
        <p:spPr>
          <a:xfrm>
            <a:off x="958474" y="2918013"/>
            <a:ext cx="2172780" cy="20656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E7915D1-D233-7643-BE62-AE1DF702C613}"/>
              </a:ext>
            </a:extLst>
          </p:cNvPr>
          <p:cNvSpPr/>
          <p:nvPr/>
        </p:nvSpPr>
        <p:spPr>
          <a:xfrm>
            <a:off x="3427525" y="3626642"/>
            <a:ext cx="1407203" cy="491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925555D0-D53B-D44A-87A2-398CEE0E32BF}"/>
              </a:ext>
            </a:extLst>
          </p:cNvPr>
          <p:cNvSpPr/>
          <p:nvPr/>
        </p:nvSpPr>
        <p:spPr>
          <a:xfrm>
            <a:off x="1451349" y="3469310"/>
            <a:ext cx="1118052" cy="89482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469B3-E118-1740-8D28-5E10475E8D29}"/>
              </a:ext>
            </a:extLst>
          </p:cNvPr>
          <p:cNvSpPr txBox="1"/>
          <p:nvPr/>
        </p:nvSpPr>
        <p:spPr>
          <a:xfrm>
            <a:off x="1503301" y="3728338"/>
            <a:ext cx="1102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E95B57-3D13-C04B-8DB9-BEBC31F6E2DF}"/>
              </a:ext>
            </a:extLst>
          </p:cNvPr>
          <p:cNvSpPr/>
          <p:nvPr/>
        </p:nvSpPr>
        <p:spPr>
          <a:xfrm>
            <a:off x="2336710" y="436413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9D577-E5EB-364D-B63D-7020FD8F5121}"/>
              </a:ext>
            </a:extLst>
          </p:cNvPr>
          <p:cNvSpPr/>
          <p:nvPr/>
        </p:nvSpPr>
        <p:spPr>
          <a:xfrm>
            <a:off x="1078009" y="4386510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FC7984-6546-C84B-992C-A798E67AFF56}"/>
              </a:ext>
            </a:extLst>
          </p:cNvPr>
          <p:cNvSpPr/>
          <p:nvPr/>
        </p:nvSpPr>
        <p:spPr>
          <a:xfrm>
            <a:off x="2346283" y="2977477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8F0751-19FA-9144-97F0-2A23F9E6CBF5}"/>
              </a:ext>
            </a:extLst>
          </p:cNvPr>
          <p:cNvSpPr/>
          <p:nvPr/>
        </p:nvSpPr>
        <p:spPr>
          <a:xfrm>
            <a:off x="1078009" y="304456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03E809-482B-CE40-BC4B-E19AE38E301A}"/>
              </a:ext>
            </a:extLst>
          </p:cNvPr>
          <p:cNvSpPr/>
          <p:nvPr/>
        </p:nvSpPr>
        <p:spPr>
          <a:xfrm>
            <a:off x="5021397" y="2918013"/>
            <a:ext cx="2172780" cy="20656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7358661E-5E6B-FB4D-8ED3-1F68911A6533}"/>
              </a:ext>
            </a:extLst>
          </p:cNvPr>
          <p:cNvSpPr/>
          <p:nvPr/>
        </p:nvSpPr>
        <p:spPr>
          <a:xfrm>
            <a:off x="5514273" y="3469310"/>
            <a:ext cx="1118052" cy="89482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F2A61F-0A2B-8C43-9EFD-6A135F4B5391}"/>
              </a:ext>
            </a:extLst>
          </p:cNvPr>
          <p:cNvSpPr txBox="1"/>
          <p:nvPr/>
        </p:nvSpPr>
        <p:spPr>
          <a:xfrm>
            <a:off x="5580418" y="3728338"/>
            <a:ext cx="9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46E3DB-68C5-604A-B9E1-AFD3EBEE90A6}"/>
              </a:ext>
            </a:extLst>
          </p:cNvPr>
          <p:cNvSpPr/>
          <p:nvPr/>
        </p:nvSpPr>
        <p:spPr>
          <a:xfrm>
            <a:off x="6399634" y="436413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8D12D7-912B-1E47-A3B9-800D125D253E}"/>
              </a:ext>
            </a:extLst>
          </p:cNvPr>
          <p:cNvSpPr/>
          <p:nvPr/>
        </p:nvSpPr>
        <p:spPr>
          <a:xfrm>
            <a:off x="5140932" y="4386510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2B2BCF-78A8-FA47-8256-C864C981D72F}"/>
              </a:ext>
            </a:extLst>
          </p:cNvPr>
          <p:cNvSpPr/>
          <p:nvPr/>
        </p:nvSpPr>
        <p:spPr>
          <a:xfrm>
            <a:off x="5140932" y="304456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F7F343-616A-4046-A23E-142A56E90AD8}"/>
              </a:ext>
            </a:extLst>
          </p:cNvPr>
          <p:cNvSpPr/>
          <p:nvPr/>
        </p:nvSpPr>
        <p:spPr>
          <a:xfrm>
            <a:off x="2569401" y="5494893"/>
            <a:ext cx="593514" cy="432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0F6BA31B-A4B0-514C-8B57-CC473733EC36}"/>
              </a:ext>
            </a:extLst>
          </p:cNvPr>
          <p:cNvSpPr/>
          <p:nvPr/>
        </p:nvSpPr>
        <p:spPr>
          <a:xfrm>
            <a:off x="3345353" y="5567350"/>
            <a:ext cx="611065" cy="285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F5A4A1-77F8-2546-AEEE-27343A28A8CF}"/>
              </a:ext>
            </a:extLst>
          </p:cNvPr>
          <p:cNvSpPr/>
          <p:nvPr/>
        </p:nvSpPr>
        <p:spPr>
          <a:xfrm>
            <a:off x="4138855" y="5494893"/>
            <a:ext cx="593514" cy="43266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ECDC364-328A-924B-BE4E-73DAAD51FEF5}"/>
              </a:ext>
            </a:extLst>
          </p:cNvPr>
          <p:cNvCxnSpPr/>
          <p:nvPr/>
        </p:nvCxnSpPr>
        <p:spPr>
          <a:xfrm flipH="1" flipV="1">
            <a:off x="2346283" y="4796791"/>
            <a:ext cx="223118" cy="698102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8FF2CE-814A-1D46-8F89-C7761011FEC9}"/>
              </a:ext>
            </a:extLst>
          </p:cNvPr>
          <p:cNvCxnSpPr>
            <a:cxnSpLocks/>
          </p:cNvCxnSpPr>
          <p:nvPr/>
        </p:nvCxnSpPr>
        <p:spPr>
          <a:xfrm flipH="1" flipV="1">
            <a:off x="2930225" y="4803346"/>
            <a:ext cx="232690" cy="69154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918DA2B-7CC6-7746-8049-DDD264DC364A}"/>
              </a:ext>
            </a:extLst>
          </p:cNvPr>
          <p:cNvCxnSpPr>
            <a:cxnSpLocks/>
          </p:cNvCxnSpPr>
          <p:nvPr/>
        </p:nvCxnSpPr>
        <p:spPr>
          <a:xfrm flipV="1">
            <a:off x="4138855" y="4784271"/>
            <a:ext cx="2251884" cy="710622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B8C8705-B324-734A-B10A-4F7144AA79DA}"/>
              </a:ext>
            </a:extLst>
          </p:cNvPr>
          <p:cNvCxnSpPr>
            <a:cxnSpLocks/>
          </p:cNvCxnSpPr>
          <p:nvPr/>
        </p:nvCxnSpPr>
        <p:spPr>
          <a:xfrm flipV="1">
            <a:off x="4727460" y="4798440"/>
            <a:ext cx="2251884" cy="710622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846D4D2-4B0C-BB47-A2FB-E8A7D1CA49E4}"/>
              </a:ext>
            </a:extLst>
          </p:cNvPr>
          <p:cNvSpPr/>
          <p:nvPr/>
        </p:nvSpPr>
        <p:spPr>
          <a:xfrm>
            <a:off x="6400076" y="4364667"/>
            <a:ext cx="593514" cy="43266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0C9D856-D067-7D43-B1C6-7AD512C52A3C}"/>
              </a:ext>
            </a:extLst>
          </p:cNvPr>
          <p:cNvSpPr/>
          <p:nvPr/>
        </p:nvSpPr>
        <p:spPr>
          <a:xfrm>
            <a:off x="2337765" y="4365188"/>
            <a:ext cx="593514" cy="432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827CC8-A322-AB44-AEB6-F6C2C25CFED3}"/>
              </a:ext>
            </a:extLst>
          </p:cNvPr>
          <p:cNvSpPr txBox="1"/>
          <p:nvPr/>
        </p:nvSpPr>
        <p:spPr>
          <a:xfrm>
            <a:off x="2479362" y="301541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52D2E4-5388-2846-83D0-BCFEFEE3312C}"/>
              </a:ext>
            </a:extLst>
          </p:cNvPr>
          <p:cNvSpPr txBox="1"/>
          <p:nvPr/>
        </p:nvSpPr>
        <p:spPr>
          <a:xfrm>
            <a:off x="1020297" y="30893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E46470-EEDE-334B-9243-9E1E0D9EC814}"/>
              </a:ext>
            </a:extLst>
          </p:cNvPr>
          <p:cNvSpPr txBox="1"/>
          <p:nvPr/>
        </p:nvSpPr>
        <p:spPr>
          <a:xfrm>
            <a:off x="1226007" y="4414115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40A13C-4690-8743-95F9-EBBE2B769937}"/>
              </a:ext>
            </a:extLst>
          </p:cNvPr>
          <p:cNvSpPr txBox="1"/>
          <p:nvPr/>
        </p:nvSpPr>
        <p:spPr>
          <a:xfrm>
            <a:off x="2286651" y="4395310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243DA9-99CE-A94E-B2FC-16773D956802}"/>
              </a:ext>
            </a:extLst>
          </p:cNvPr>
          <p:cNvSpPr txBox="1"/>
          <p:nvPr/>
        </p:nvSpPr>
        <p:spPr>
          <a:xfrm>
            <a:off x="5264797" y="3085185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8901AE-23A2-5442-BCEE-1B30AB42FE06}"/>
              </a:ext>
            </a:extLst>
          </p:cNvPr>
          <p:cNvSpPr txBox="1"/>
          <p:nvPr/>
        </p:nvSpPr>
        <p:spPr>
          <a:xfrm>
            <a:off x="6566179" y="30047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75F235-01C9-A942-85FC-BAA9D723643B}"/>
              </a:ext>
            </a:extLst>
          </p:cNvPr>
          <p:cNvSpPr txBox="1"/>
          <p:nvPr/>
        </p:nvSpPr>
        <p:spPr>
          <a:xfrm>
            <a:off x="5282175" y="44274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356AF6-181B-CA4A-BFE9-F9694603BA2B}"/>
              </a:ext>
            </a:extLst>
          </p:cNvPr>
          <p:cNvSpPr txBox="1"/>
          <p:nvPr/>
        </p:nvSpPr>
        <p:spPr>
          <a:xfrm>
            <a:off x="6523789" y="4400681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BBE57EE-DE02-314B-B4A3-260752C94CD6}"/>
              </a:ext>
            </a:extLst>
          </p:cNvPr>
          <p:cNvSpPr txBox="1"/>
          <p:nvPr/>
        </p:nvSpPr>
        <p:spPr>
          <a:xfrm>
            <a:off x="2690181" y="5524923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F9D520B-0141-804D-B6C1-4A409EB014C7}"/>
              </a:ext>
            </a:extLst>
          </p:cNvPr>
          <p:cNvSpPr txBox="1"/>
          <p:nvPr/>
        </p:nvSpPr>
        <p:spPr>
          <a:xfrm>
            <a:off x="4267465" y="5533641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D’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7A7FEB-B31D-B543-B5EC-2CB7E8D15DB8}"/>
              </a:ext>
            </a:extLst>
          </p:cNvPr>
          <p:cNvSpPr/>
          <p:nvPr/>
        </p:nvSpPr>
        <p:spPr>
          <a:xfrm>
            <a:off x="6809707" y="1866983"/>
            <a:ext cx="593514" cy="432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A534203-CF18-0048-BAA2-A5EF33573184}"/>
              </a:ext>
            </a:extLst>
          </p:cNvPr>
          <p:cNvSpPr/>
          <p:nvPr/>
        </p:nvSpPr>
        <p:spPr>
          <a:xfrm>
            <a:off x="7585659" y="1939440"/>
            <a:ext cx="611065" cy="285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E1145A5-196D-3C41-B6B0-3D0F49B99E1D}"/>
              </a:ext>
            </a:extLst>
          </p:cNvPr>
          <p:cNvSpPr/>
          <p:nvPr/>
        </p:nvSpPr>
        <p:spPr>
          <a:xfrm>
            <a:off x="8379161" y="1866983"/>
            <a:ext cx="593514" cy="432660"/>
          </a:xfrm>
          <a:prstGeom prst="rect">
            <a:avLst/>
          </a:prstGeom>
          <a:solidFill>
            <a:srgbClr val="FF8F9A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B05641-3714-0D4B-896B-5A5598CCDF74}"/>
              </a:ext>
            </a:extLst>
          </p:cNvPr>
          <p:cNvSpPr txBox="1"/>
          <p:nvPr/>
        </p:nvSpPr>
        <p:spPr>
          <a:xfrm>
            <a:off x="6953029" y="1911993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F640B6-5D7A-8544-9BBF-35AD63DF95B1}"/>
              </a:ext>
            </a:extLst>
          </p:cNvPr>
          <p:cNvSpPr txBox="1"/>
          <p:nvPr/>
        </p:nvSpPr>
        <p:spPr>
          <a:xfrm>
            <a:off x="8530609" y="1897382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B’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B6EC90-785F-2D47-B342-5CECB7D1C682}"/>
              </a:ext>
            </a:extLst>
          </p:cNvPr>
          <p:cNvSpPr/>
          <p:nvPr/>
        </p:nvSpPr>
        <p:spPr>
          <a:xfrm>
            <a:off x="9243386" y="2918013"/>
            <a:ext cx="2172780" cy="20656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8" name="Cloud 77">
            <a:extLst>
              <a:ext uri="{FF2B5EF4-FFF2-40B4-BE49-F238E27FC236}">
                <a16:creationId xmlns:a16="http://schemas.microsoft.com/office/drawing/2014/main" id="{1FAE02FF-2E87-614E-AEDB-8B6BDB1E92D0}"/>
              </a:ext>
            </a:extLst>
          </p:cNvPr>
          <p:cNvSpPr/>
          <p:nvPr/>
        </p:nvSpPr>
        <p:spPr>
          <a:xfrm>
            <a:off x="9736262" y="3469310"/>
            <a:ext cx="1118052" cy="89482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76820B9-07DE-E949-B24B-CB2C868DF3B6}"/>
              </a:ext>
            </a:extLst>
          </p:cNvPr>
          <p:cNvSpPr txBox="1"/>
          <p:nvPr/>
        </p:nvSpPr>
        <p:spPr>
          <a:xfrm>
            <a:off x="9802407" y="3728338"/>
            <a:ext cx="9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E3D5EF-D9A7-1E40-89C8-446E3D260799}"/>
              </a:ext>
            </a:extLst>
          </p:cNvPr>
          <p:cNvSpPr/>
          <p:nvPr/>
        </p:nvSpPr>
        <p:spPr>
          <a:xfrm>
            <a:off x="10621623" y="436413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3BF96A-DEF7-EB4C-AF51-C0A66F90259C}"/>
              </a:ext>
            </a:extLst>
          </p:cNvPr>
          <p:cNvSpPr/>
          <p:nvPr/>
        </p:nvSpPr>
        <p:spPr>
          <a:xfrm>
            <a:off x="9362921" y="4386510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7368FA-41CB-854E-8EEC-448498D46521}"/>
              </a:ext>
            </a:extLst>
          </p:cNvPr>
          <p:cNvSpPr/>
          <p:nvPr/>
        </p:nvSpPr>
        <p:spPr>
          <a:xfrm>
            <a:off x="9362921" y="304456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5A49EF4-72EC-B64F-84DF-605FCA705895}"/>
              </a:ext>
            </a:extLst>
          </p:cNvPr>
          <p:cNvSpPr/>
          <p:nvPr/>
        </p:nvSpPr>
        <p:spPr>
          <a:xfrm>
            <a:off x="10622065" y="4364667"/>
            <a:ext cx="593514" cy="43266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94A84DD-901A-6B49-9CA0-E73AE31AC30D}"/>
              </a:ext>
            </a:extLst>
          </p:cNvPr>
          <p:cNvSpPr txBox="1"/>
          <p:nvPr/>
        </p:nvSpPr>
        <p:spPr>
          <a:xfrm>
            <a:off x="9486786" y="3085185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9A65A8F-9BEC-EE44-8A1F-C23C0CA2109C}"/>
              </a:ext>
            </a:extLst>
          </p:cNvPr>
          <p:cNvSpPr txBox="1"/>
          <p:nvPr/>
        </p:nvSpPr>
        <p:spPr>
          <a:xfrm>
            <a:off x="10788168" y="30047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3035219-4E7E-DF49-91F9-6148372FB512}"/>
              </a:ext>
            </a:extLst>
          </p:cNvPr>
          <p:cNvSpPr txBox="1"/>
          <p:nvPr/>
        </p:nvSpPr>
        <p:spPr>
          <a:xfrm>
            <a:off x="9504164" y="44274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0697EEA-387B-6C49-9EFC-E3D181D21271}"/>
              </a:ext>
            </a:extLst>
          </p:cNvPr>
          <p:cNvSpPr txBox="1"/>
          <p:nvPr/>
        </p:nvSpPr>
        <p:spPr>
          <a:xfrm>
            <a:off x="10745778" y="4400681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D’</a:t>
            </a: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DFD3E4F-BEF1-C74D-9DF6-51AB2FBFFA7D}"/>
              </a:ext>
            </a:extLst>
          </p:cNvPr>
          <p:cNvSpPr/>
          <p:nvPr/>
        </p:nvSpPr>
        <p:spPr>
          <a:xfrm>
            <a:off x="7536375" y="3626360"/>
            <a:ext cx="1407203" cy="491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C73DDA0-A7DF-3642-B7AE-EC8E521F2959}"/>
              </a:ext>
            </a:extLst>
          </p:cNvPr>
          <p:cNvSpPr/>
          <p:nvPr/>
        </p:nvSpPr>
        <p:spPr>
          <a:xfrm>
            <a:off x="6409738" y="2977945"/>
            <a:ext cx="593514" cy="432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D976FE-F1EC-D645-BAA5-45E6E69F2622}"/>
              </a:ext>
            </a:extLst>
          </p:cNvPr>
          <p:cNvSpPr txBox="1"/>
          <p:nvPr/>
        </p:nvSpPr>
        <p:spPr>
          <a:xfrm>
            <a:off x="6553060" y="3022955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7465AC-6D9A-BE44-81CB-863A54889463}"/>
              </a:ext>
            </a:extLst>
          </p:cNvPr>
          <p:cNvSpPr/>
          <p:nvPr/>
        </p:nvSpPr>
        <p:spPr>
          <a:xfrm>
            <a:off x="10631195" y="2978534"/>
            <a:ext cx="593514" cy="432660"/>
          </a:xfrm>
          <a:prstGeom prst="rect">
            <a:avLst/>
          </a:prstGeom>
          <a:solidFill>
            <a:srgbClr val="FF8F9A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58B8C7-3FCB-2343-B0EB-8E4E3491FE50}"/>
              </a:ext>
            </a:extLst>
          </p:cNvPr>
          <p:cNvSpPr txBox="1"/>
          <p:nvPr/>
        </p:nvSpPr>
        <p:spPr>
          <a:xfrm>
            <a:off x="10782643" y="3008933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B’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C7D4130-3847-C04E-9ABA-6EE17712702C}"/>
              </a:ext>
            </a:extLst>
          </p:cNvPr>
          <p:cNvCxnSpPr>
            <a:cxnSpLocks/>
          </p:cNvCxnSpPr>
          <p:nvPr/>
        </p:nvCxnSpPr>
        <p:spPr>
          <a:xfrm flipV="1">
            <a:off x="6409738" y="2270746"/>
            <a:ext cx="401270" cy="69716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A705C68-E7EB-4347-BC15-C1FA2E253AAD}"/>
              </a:ext>
            </a:extLst>
          </p:cNvPr>
          <p:cNvCxnSpPr>
            <a:cxnSpLocks/>
          </p:cNvCxnSpPr>
          <p:nvPr/>
        </p:nvCxnSpPr>
        <p:spPr>
          <a:xfrm flipV="1">
            <a:off x="6993148" y="2299521"/>
            <a:ext cx="401270" cy="69716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C8C709B-9850-1348-9D53-BBFBEA29316E}"/>
              </a:ext>
            </a:extLst>
          </p:cNvPr>
          <p:cNvCxnSpPr>
            <a:cxnSpLocks/>
          </p:cNvCxnSpPr>
          <p:nvPr/>
        </p:nvCxnSpPr>
        <p:spPr>
          <a:xfrm flipH="1" flipV="1">
            <a:off x="8374717" y="2299524"/>
            <a:ext cx="2246357" cy="67768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98F9336-7DCC-1149-8199-5C3FE3AB64E0}"/>
              </a:ext>
            </a:extLst>
          </p:cNvPr>
          <p:cNvCxnSpPr>
            <a:cxnSpLocks/>
          </p:cNvCxnSpPr>
          <p:nvPr/>
        </p:nvCxnSpPr>
        <p:spPr>
          <a:xfrm flipH="1" flipV="1">
            <a:off x="8967682" y="2300417"/>
            <a:ext cx="2247455" cy="67558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765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79"/>
    </mc:Choice>
    <mc:Fallback>
      <p:transition spd="slow" advTm="40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  <p:bldP spid="29" grpId="0" animBg="1"/>
      <p:bldP spid="31" grpId="0" animBg="1"/>
      <p:bldP spid="33" grpId="0" animBg="1"/>
      <p:bldP spid="35" grpId="0" animBg="1"/>
      <p:bldP spid="37" grpId="0" animBg="1"/>
      <p:bldP spid="38" grpId="0" animBg="1"/>
      <p:bldP spid="39" grpId="0"/>
      <p:bldP spid="40" grpId="0" animBg="1"/>
      <p:bldP spid="42" grpId="0" animBg="1"/>
      <p:bldP spid="46" grpId="0" animBg="1"/>
      <p:bldP spid="57" grpId="0" animBg="1"/>
      <p:bldP spid="59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7" grpId="0" animBg="1"/>
      <p:bldP spid="78" grpId="0" animBg="1"/>
      <p:bldP spid="79" grpId="0"/>
      <p:bldP spid="80" grpId="0" animBg="1"/>
      <p:bldP spid="81" grpId="0" animBg="1"/>
      <p:bldP spid="83" grpId="0" animBg="1"/>
      <p:bldP spid="84" grpId="0" animBg="1"/>
      <p:bldP spid="85" grpId="0"/>
      <p:bldP spid="86" grpId="0"/>
      <p:bldP spid="87" grpId="0"/>
      <p:bldP spid="88" grpId="0"/>
      <p:bldP spid="89" grpId="0" animBg="1"/>
      <p:bldP spid="92" grpId="0" animBg="1"/>
      <p:bldP spid="93" grpId="0"/>
      <p:bldP spid="94" grpId="0" animBg="1"/>
      <p:bldP spid="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1C2B-BB20-C847-BB7B-B245EA44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in IronFleet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D3DCF4-8BF8-5049-8677-F468802CE06A}"/>
              </a:ext>
            </a:extLst>
          </p:cNvPr>
          <p:cNvSpPr/>
          <p:nvPr/>
        </p:nvSpPr>
        <p:spPr>
          <a:xfrm>
            <a:off x="2569401" y="5494893"/>
            <a:ext cx="593514" cy="432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6AB6D14-0AAB-F848-92E9-333CABB732C7}"/>
              </a:ext>
            </a:extLst>
          </p:cNvPr>
          <p:cNvSpPr/>
          <p:nvPr/>
        </p:nvSpPr>
        <p:spPr>
          <a:xfrm>
            <a:off x="3345353" y="5567350"/>
            <a:ext cx="611065" cy="285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49051-624D-2944-9220-1AFAF11E5907}"/>
              </a:ext>
            </a:extLst>
          </p:cNvPr>
          <p:cNvSpPr/>
          <p:nvPr/>
        </p:nvSpPr>
        <p:spPr>
          <a:xfrm>
            <a:off x="4138855" y="5494893"/>
            <a:ext cx="593514" cy="43266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17139-3CFC-4E45-9D61-8F25C37C3EBC}"/>
              </a:ext>
            </a:extLst>
          </p:cNvPr>
          <p:cNvSpPr txBox="1"/>
          <p:nvPr/>
        </p:nvSpPr>
        <p:spPr>
          <a:xfrm>
            <a:off x="2690181" y="5524923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6A2AC-25D9-CF42-A66C-DCA157630682}"/>
              </a:ext>
            </a:extLst>
          </p:cNvPr>
          <p:cNvSpPr txBox="1"/>
          <p:nvPr/>
        </p:nvSpPr>
        <p:spPr>
          <a:xfrm>
            <a:off x="4267465" y="5533641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92837-C094-3140-B774-B8E52F6DFDED}"/>
              </a:ext>
            </a:extLst>
          </p:cNvPr>
          <p:cNvSpPr/>
          <p:nvPr/>
        </p:nvSpPr>
        <p:spPr>
          <a:xfrm>
            <a:off x="6809707" y="1866983"/>
            <a:ext cx="593514" cy="432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C29FB83-8440-2B4E-90B1-653394AD4B94}"/>
              </a:ext>
            </a:extLst>
          </p:cNvPr>
          <p:cNvSpPr/>
          <p:nvPr/>
        </p:nvSpPr>
        <p:spPr>
          <a:xfrm>
            <a:off x="7585659" y="1939440"/>
            <a:ext cx="611065" cy="285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38623-E5C3-3F43-A31C-868A3308C7B4}"/>
              </a:ext>
            </a:extLst>
          </p:cNvPr>
          <p:cNvSpPr/>
          <p:nvPr/>
        </p:nvSpPr>
        <p:spPr>
          <a:xfrm>
            <a:off x="8379161" y="1866983"/>
            <a:ext cx="593514" cy="432660"/>
          </a:xfrm>
          <a:prstGeom prst="rect">
            <a:avLst/>
          </a:prstGeom>
          <a:solidFill>
            <a:srgbClr val="FF8F9A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14C40-4997-544C-94AE-9D2C205A4948}"/>
              </a:ext>
            </a:extLst>
          </p:cNvPr>
          <p:cNvSpPr txBox="1"/>
          <p:nvPr/>
        </p:nvSpPr>
        <p:spPr>
          <a:xfrm>
            <a:off x="6953029" y="1911993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84B3B-567A-C540-8F4D-FEB18612E901}"/>
              </a:ext>
            </a:extLst>
          </p:cNvPr>
          <p:cNvSpPr txBox="1"/>
          <p:nvPr/>
        </p:nvSpPr>
        <p:spPr>
          <a:xfrm>
            <a:off x="8530609" y="1897382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B’</a:t>
            </a:r>
          </a:p>
        </p:txBody>
      </p:sp>
    </p:spTree>
    <p:extLst>
      <p:ext uri="{BB962C8B-B14F-4D97-AF65-F5344CB8AC3E}">
        <p14:creationId xmlns:p14="http://schemas.microsoft.com/office/powerpoint/2010/main" val="137102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"/>
    </mc:Choice>
    <mc:Fallback>
      <p:transition spd="slow" advTm="88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21E1143C-CC79-7849-A081-2159021B23F5}"/>
              </a:ext>
            </a:extLst>
          </p:cNvPr>
          <p:cNvGrpSpPr/>
          <p:nvPr/>
        </p:nvGrpSpPr>
        <p:grpSpPr>
          <a:xfrm>
            <a:off x="3630470" y="1721897"/>
            <a:ext cx="592161" cy="1681213"/>
            <a:chOff x="4015096" y="3969811"/>
            <a:chExt cx="592161" cy="168121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7622D2A-2A02-7041-A395-4D6857E394B4}"/>
                </a:ext>
              </a:extLst>
            </p:cNvPr>
            <p:cNvGrpSpPr/>
            <p:nvPr/>
          </p:nvGrpSpPr>
          <p:grpSpPr>
            <a:xfrm>
              <a:off x="4160989" y="4521347"/>
              <a:ext cx="336178" cy="1129677"/>
              <a:chOff x="4849249" y="4504029"/>
              <a:chExt cx="336178" cy="1129677"/>
            </a:xfrm>
          </p:grpSpPr>
          <p:sp>
            <p:nvSpPr>
              <p:cNvPr id="50" name="Up Arrow 49">
                <a:extLst>
                  <a:ext uri="{FF2B5EF4-FFF2-40B4-BE49-F238E27FC236}">
                    <a16:creationId xmlns:a16="http://schemas.microsoft.com/office/drawing/2014/main" id="{FDB92048-CFA1-0144-9348-745AC9C02876}"/>
                  </a:ext>
                </a:extLst>
              </p:cNvPr>
              <p:cNvSpPr/>
              <p:nvPr/>
            </p:nvSpPr>
            <p:spPr>
              <a:xfrm>
                <a:off x="4898515" y="4504029"/>
                <a:ext cx="286911" cy="1129677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D1872AD-E1C5-1948-97F4-8AEC9F648649}"/>
                  </a:ext>
                </a:extLst>
              </p:cNvPr>
              <p:cNvGrpSpPr/>
              <p:nvPr/>
            </p:nvGrpSpPr>
            <p:grpSpPr>
              <a:xfrm>
                <a:off x="4849249" y="4722350"/>
                <a:ext cx="336178" cy="551330"/>
                <a:chOff x="8740588" y="1011788"/>
                <a:chExt cx="658908" cy="981636"/>
              </a:xfrm>
            </p:grpSpPr>
            <p:sp>
              <p:nvSpPr>
                <p:cNvPr id="28" name="Snip Single Corner Rectangle 27">
                  <a:extLst>
                    <a:ext uri="{FF2B5EF4-FFF2-40B4-BE49-F238E27FC236}">
                      <a16:creationId xmlns:a16="http://schemas.microsoft.com/office/drawing/2014/main" id="{70637985-3DF8-054E-8CB9-8BF88AABFE62}"/>
                    </a:ext>
                  </a:extLst>
                </p:cNvPr>
                <p:cNvSpPr/>
                <p:nvPr/>
              </p:nvSpPr>
              <p:spPr>
                <a:xfrm>
                  <a:off x="8740588" y="1011788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BBB0CE6-1574-134B-B84B-E19D0A2EAD52}"/>
                    </a:ext>
                  </a:extLst>
                </p:cNvPr>
                <p:cNvCxnSpPr>
                  <a:stCxn id="28" idx="3"/>
                </p:cNvCxnSpPr>
                <p:nvPr/>
              </p:nvCxnSpPr>
              <p:spPr>
                <a:xfrm>
                  <a:off x="9070042" y="1011788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6A5F7FDB-266D-CC48-B2C3-848B0CFA5FFD}"/>
                    </a:ext>
                  </a:extLst>
                </p:cNvPr>
                <p:cNvCxnSpPr/>
                <p:nvPr/>
              </p:nvCxnSpPr>
              <p:spPr>
                <a:xfrm flipH="1">
                  <a:off x="9070042" y="1347331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10E5B9-6669-D44D-8F38-454BE5252625}"/>
                </a:ext>
              </a:extLst>
            </p:cNvPr>
            <p:cNvSpPr txBox="1"/>
            <p:nvPr/>
          </p:nvSpPr>
          <p:spPr>
            <a:xfrm>
              <a:off x="4015096" y="3969811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A66DBF-0E38-8840-8C15-4F8CA968DC9D}"/>
              </a:ext>
            </a:extLst>
          </p:cNvPr>
          <p:cNvGrpSpPr/>
          <p:nvPr/>
        </p:nvGrpSpPr>
        <p:grpSpPr>
          <a:xfrm>
            <a:off x="6361860" y="1715137"/>
            <a:ext cx="592161" cy="1653413"/>
            <a:chOff x="5618205" y="3980293"/>
            <a:chExt cx="592161" cy="165341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2E70E9E-98B2-554F-A007-C254D4696E9E}"/>
                </a:ext>
              </a:extLst>
            </p:cNvPr>
            <p:cNvGrpSpPr/>
            <p:nvPr/>
          </p:nvGrpSpPr>
          <p:grpSpPr>
            <a:xfrm>
              <a:off x="5759823" y="4525343"/>
              <a:ext cx="336178" cy="1108363"/>
              <a:chOff x="5759823" y="4525343"/>
              <a:chExt cx="336178" cy="1108363"/>
            </a:xfrm>
          </p:grpSpPr>
          <p:sp>
            <p:nvSpPr>
              <p:cNvPr id="51" name="Up Arrow 50">
                <a:extLst>
                  <a:ext uri="{FF2B5EF4-FFF2-40B4-BE49-F238E27FC236}">
                    <a16:creationId xmlns:a16="http://schemas.microsoft.com/office/drawing/2014/main" id="{A094528A-29D3-F848-8498-838145C34E5C}"/>
                  </a:ext>
                </a:extLst>
              </p:cNvPr>
              <p:cNvSpPr/>
              <p:nvPr/>
            </p:nvSpPr>
            <p:spPr>
              <a:xfrm>
                <a:off x="5793988" y="4525343"/>
                <a:ext cx="240597" cy="1108363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897A62D-873F-F24D-AF5A-63862F02C20C}"/>
                  </a:ext>
                </a:extLst>
              </p:cNvPr>
              <p:cNvGrpSpPr/>
              <p:nvPr/>
            </p:nvGrpSpPr>
            <p:grpSpPr>
              <a:xfrm>
                <a:off x="5759823" y="4721048"/>
                <a:ext cx="336178" cy="551330"/>
                <a:chOff x="8740588" y="990081"/>
                <a:chExt cx="658908" cy="981636"/>
              </a:xfrm>
            </p:grpSpPr>
            <p:sp>
              <p:nvSpPr>
                <p:cNvPr id="44" name="Snip Single Corner Rectangle 43">
                  <a:extLst>
                    <a:ext uri="{FF2B5EF4-FFF2-40B4-BE49-F238E27FC236}">
                      <a16:creationId xmlns:a16="http://schemas.microsoft.com/office/drawing/2014/main" id="{8056AF36-3D59-A04D-86AA-E8EFCE8CCF91}"/>
                    </a:ext>
                  </a:extLst>
                </p:cNvPr>
                <p:cNvSpPr/>
                <p:nvPr/>
              </p:nvSpPr>
              <p:spPr>
                <a:xfrm>
                  <a:off x="8740588" y="990081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rgbClr val="F2AE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73A8603-A4BA-9847-9057-4BB4D346EC60}"/>
                    </a:ext>
                  </a:extLst>
                </p:cNvPr>
                <p:cNvCxnSpPr>
                  <a:stCxn id="44" idx="3"/>
                </p:cNvCxnSpPr>
                <p:nvPr/>
              </p:nvCxnSpPr>
              <p:spPr>
                <a:xfrm>
                  <a:off x="9070042" y="990081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2C72C76-3DCA-5149-B738-C7AAF924B2DC}"/>
                    </a:ext>
                  </a:extLst>
                </p:cNvPr>
                <p:cNvCxnSpPr/>
                <p:nvPr/>
              </p:nvCxnSpPr>
              <p:spPr>
                <a:xfrm flipH="1">
                  <a:off x="9070042" y="1323388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3B798D3-315F-524D-A43A-3A865D8F4536}"/>
                </a:ext>
              </a:extLst>
            </p:cNvPr>
            <p:cNvSpPr txBox="1"/>
            <p:nvPr/>
          </p:nvSpPr>
          <p:spPr>
            <a:xfrm>
              <a:off x="5618205" y="3980293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E10498C-EE5A-C244-A53A-5E79E310EA51}"/>
              </a:ext>
            </a:extLst>
          </p:cNvPr>
          <p:cNvGrpSpPr/>
          <p:nvPr/>
        </p:nvGrpSpPr>
        <p:grpSpPr>
          <a:xfrm>
            <a:off x="3213116" y="4242817"/>
            <a:ext cx="592161" cy="2043680"/>
            <a:chOff x="3684136" y="2304758"/>
            <a:chExt cx="592161" cy="173428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821C054-28C4-8945-8036-9596ED99206A}"/>
                </a:ext>
              </a:extLst>
            </p:cNvPr>
            <p:cNvGrpSpPr/>
            <p:nvPr/>
          </p:nvGrpSpPr>
          <p:grpSpPr>
            <a:xfrm>
              <a:off x="3779115" y="2304758"/>
              <a:ext cx="336177" cy="1196346"/>
              <a:chOff x="3779115" y="2304758"/>
              <a:chExt cx="336177" cy="1196346"/>
            </a:xfrm>
          </p:grpSpPr>
          <p:sp>
            <p:nvSpPr>
              <p:cNvPr id="47" name="Up Arrow 46">
                <a:extLst>
                  <a:ext uri="{FF2B5EF4-FFF2-40B4-BE49-F238E27FC236}">
                    <a16:creationId xmlns:a16="http://schemas.microsoft.com/office/drawing/2014/main" id="{771A0986-89E7-F647-B400-949CC236AC8E}"/>
                  </a:ext>
                </a:extLst>
              </p:cNvPr>
              <p:cNvSpPr/>
              <p:nvPr/>
            </p:nvSpPr>
            <p:spPr>
              <a:xfrm rot="10800000">
                <a:off x="3821133" y="2304758"/>
                <a:ext cx="252134" cy="1196346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A6EA3A3-C42D-C147-BE51-CFF1E17CB26C}"/>
                  </a:ext>
                </a:extLst>
              </p:cNvPr>
              <p:cNvGrpSpPr/>
              <p:nvPr/>
            </p:nvGrpSpPr>
            <p:grpSpPr>
              <a:xfrm>
                <a:off x="3779115" y="2582228"/>
                <a:ext cx="336177" cy="551330"/>
                <a:chOff x="8740590" y="1250576"/>
                <a:chExt cx="658906" cy="981637"/>
              </a:xfrm>
            </p:grpSpPr>
            <p:sp>
              <p:nvSpPr>
                <p:cNvPr id="24" name="Snip Single Corner Rectangle 23">
                  <a:extLst>
                    <a:ext uri="{FF2B5EF4-FFF2-40B4-BE49-F238E27FC236}">
                      <a16:creationId xmlns:a16="http://schemas.microsoft.com/office/drawing/2014/main" id="{CA6EB429-AFC9-7F4D-9C77-E5EEF1A899F6}"/>
                    </a:ext>
                  </a:extLst>
                </p:cNvPr>
                <p:cNvSpPr/>
                <p:nvPr/>
              </p:nvSpPr>
              <p:spPr>
                <a:xfrm>
                  <a:off x="8740590" y="1250576"/>
                  <a:ext cx="658906" cy="981637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E0D9434-DF5B-2A4C-908A-FB881A08E564}"/>
                    </a:ext>
                  </a:extLst>
                </p:cNvPr>
                <p:cNvCxnSpPr>
                  <a:stCxn id="24" idx="3"/>
                </p:cNvCxnSpPr>
                <p:nvPr/>
              </p:nvCxnSpPr>
              <p:spPr>
                <a:xfrm>
                  <a:off x="9070041" y="1250576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34916BB-986E-E941-977D-A722517AF304}"/>
                    </a:ext>
                  </a:extLst>
                </p:cNvPr>
                <p:cNvCxnSpPr/>
                <p:nvPr/>
              </p:nvCxnSpPr>
              <p:spPr>
                <a:xfrm flipH="1">
                  <a:off x="9070041" y="1586753"/>
                  <a:ext cx="32945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6A2D5F-19F0-6343-93BD-319A9ED60D17}"/>
                </a:ext>
              </a:extLst>
            </p:cNvPr>
            <p:cNvSpPr txBox="1"/>
            <p:nvPr/>
          </p:nvSpPr>
          <p:spPr>
            <a:xfrm>
              <a:off x="3684136" y="3669707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041C2B-BB20-C847-BB7B-B245EA44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in IronFleet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D3DCF4-8BF8-5049-8677-F468802CE06A}"/>
              </a:ext>
            </a:extLst>
          </p:cNvPr>
          <p:cNvSpPr/>
          <p:nvPr/>
        </p:nvSpPr>
        <p:spPr>
          <a:xfrm>
            <a:off x="2569401" y="5592429"/>
            <a:ext cx="593514" cy="432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6AB6D14-0AAB-F848-92E9-333CABB732C7}"/>
              </a:ext>
            </a:extLst>
          </p:cNvPr>
          <p:cNvSpPr/>
          <p:nvPr/>
        </p:nvSpPr>
        <p:spPr>
          <a:xfrm>
            <a:off x="3162915" y="5664886"/>
            <a:ext cx="4633003" cy="326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49051-624D-2944-9220-1AFAF11E5907}"/>
              </a:ext>
            </a:extLst>
          </p:cNvPr>
          <p:cNvSpPr/>
          <p:nvPr/>
        </p:nvSpPr>
        <p:spPr>
          <a:xfrm>
            <a:off x="7795918" y="5617009"/>
            <a:ext cx="593514" cy="43266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17139-3CFC-4E45-9D61-8F25C37C3EBC}"/>
              </a:ext>
            </a:extLst>
          </p:cNvPr>
          <p:cNvSpPr txBox="1"/>
          <p:nvPr/>
        </p:nvSpPr>
        <p:spPr>
          <a:xfrm>
            <a:off x="2690181" y="56224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6A2AC-25D9-CF42-A66C-DCA157630682}"/>
              </a:ext>
            </a:extLst>
          </p:cNvPr>
          <p:cNvSpPr txBox="1"/>
          <p:nvPr/>
        </p:nvSpPr>
        <p:spPr>
          <a:xfrm>
            <a:off x="7924528" y="5655757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92837-C094-3140-B774-B8E52F6DFDED}"/>
              </a:ext>
            </a:extLst>
          </p:cNvPr>
          <p:cNvSpPr/>
          <p:nvPr/>
        </p:nvSpPr>
        <p:spPr>
          <a:xfrm>
            <a:off x="2569401" y="1921018"/>
            <a:ext cx="593514" cy="432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C29FB83-8440-2B4E-90B1-653394AD4B94}"/>
              </a:ext>
            </a:extLst>
          </p:cNvPr>
          <p:cNvSpPr/>
          <p:nvPr/>
        </p:nvSpPr>
        <p:spPr>
          <a:xfrm>
            <a:off x="3162915" y="1993475"/>
            <a:ext cx="4676160" cy="34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38623-E5C3-3F43-A31C-868A3308C7B4}"/>
              </a:ext>
            </a:extLst>
          </p:cNvPr>
          <p:cNvSpPr/>
          <p:nvPr/>
        </p:nvSpPr>
        <p:spPr>
          <a:xfrm>
            <a:off x="7839075" y="1945753"/>
            <a:ext cx="593514" cy="432660"/>
          </a:xfrm>
          <a:prstGeom prst="rect">
            <a:avLst/>
          </a:prstGeom>
          <a:solidFill>
            <a:srgbClr val="FF8F9A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14C40-4997-544C-94AE-9D2C205A4948}"/>
              </a:ext>
            </a:extLst>
          </p:cNvPr>
          <p:cNvSpPr txBox="1"/>
          <p:nvPr/>
        </p:nvSpPr>
        <p:spPr>
          <a:xfrm>
            <a:off x="2712723" y="1966028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84B3B-567A-C540-8F4D-FEB18612E901}"/>
              </a:ext>
            </a:extLst>
          </p:cNvPr>
          <p:cNvSpPr txBox="1"/>
          <p:nvPr/>
        </p:nvSpPr>
        <p:spPr>
          <a:xfrm>
            <a:off x="7990523" y="1976152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B’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F6815073-1F04-B044-A69F-07BC9DE5D742}"/>
              </a:ext>
            </a:extLst>
          </p:cNvPr>
          <p:cNvSpPr/>
          <p:nvPr/>
        </p:nvSpPr>
        <p:spPr>
          <a:xfrm>
            <a:off x="2877671" y="3193611"/>
            <a:ext cx="4718921" cy="13518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4766E-9DA5-AD4B-8F81-EB05CF2492C5}"/>
              </a:ext>
            </a:extLst>
          </p:cNvPr>
          <p:cNvSpPr txBox="1"/>
          <p:nvPr/>
        </p:nvSpPr>
        <p:spPr>
          <a:xfrm>
            <a:off x="4534525" y="3512848"/>
            <a:ext cx="2228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Network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547B57E-486C-8743-8C2C-4F0E071CB960}"/>
              </a:ext>
            </a:extLst>
          </p:cNvPr>
          <p:cNvGrpSpPr/>
          <p:nvPr/>
        </p:nvGrpSpPr>
        <p:grpSpPr>
          <a:xfrm>
            <a:off x="4095685" y="4545324"/>
            <a:ext cx="639010" cy="1743039"/>
            <a:chOff x="4249967" y="2241915"/>
            <a:chExt cx="639010" cy="174303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AEE5F6-7AA5-BE4D-BAC8-FDC19EA3E072}"/>
                </a:ext>
              </a:extLst>
            </p:cNvPr>
            <p:cNvGrpSpPr/>
            <p:nvPr/>
          </p:nvGrpSpPr>
          <p:grpSpPr>
            <a:xfrm>
              <a:off x="4366437" y="2241915"/>
              <a:ext cx="336178" cy="1196346"/>
              <a:chOff x="4366437" y="2241915"/>
              <a:chExt cx="336178" cy="1196346"/>
            </a:xfrm>
          </p:grpSpPr>
          <p:sp>
            <p:nvSpPr>
              <p:cNvPr id="48" name="Up Arrow 47">
                <a:extLst>
                  <a:ext uri="{FF2B5EF4-FFF2-40B4-BE49-F238E27FC236}">
                    <a16:creationId xmlns:a16="http://schemas.microsoft.com/office/drawing/2014/main" id="{91DC04FE-7C42-8149-8B4F-926C39B7C9C4}"/>
                  </a:ext>
                </a:extLst>
              </p:cNvPr>
              <p:cNvSpPr/>
              <p:nvPr/>
            </p:nvSpPr>
            <p:spPr>
              <a:xfrm>
                <a:off x="4399703" y="2241915"/>
                <a:ext cx="252134" cy="1196346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B3B1761-C9CF-714A-85EA-51ADB6C22695}"/>
                  </a:ext>
                </a:extLst>
              </p:cNvPr>
              <p:cNvGrpSpPr/>
              <p:nvPr/>
            </p:nvGrpSpPr>
            <p:grpSpPr>
              <a:xfrm>
                <a:off x="4366437" y="2663469"/>
                <a:ext cx="336178" cy="551330"/>
                <a:chOff x="8740588" y="1513938"/>
                <a:chExt cx="658908" cy="981636"/>
              </a:xfrm>
            </p:grpSpPr>
            <p:sp>
              <p:nvSpPr>
                <p:cNvPr id="17" name="Snip Single Corner Rectangle 16">
                  <a:extLst>
                    <a:ext uri="{FF2B5EF4-FFF2-40B4-BE49-F238E27FC236}">
                      <a16:creationId xmlns:a16="http://schemas.microsoft.com/office/drawing/2014/main" id="{F9AF71EB-D90E-1545-B778-9310AEEEDDBC}"/>
                    </a:ext>
                  </a:extLst>
                </p:cNvPr>
                <p:cNvSpPr/>
                <p:nvPr/>
              </p:nvSpPr>
              <p:spPr>
                <a:xfrm>
                  <a:off x="8740588" y="1513938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46ACCC8C-31AC-9A47-AD8F-012573CADE14}"/>
                    </a:ext>
                  </a:extLst>
                </p:cNvPr>
                <p:cNvCxnSpPr>
                  <a:stCxn id="17" idx="3"/>
                </p:cNvCxnSpPr>
                <p:nvPr/>
              </p:nvCxnSpPr>
              <p:spPr>
                <a:xfrm>
                  <a:off x="9070042" y="1513938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DC290AF-671A-1744-BAA5-E23CE909F580}"/>
                    </a:ext>
                  </a:extLst>
                </p:cNvPr>
                <p:cNvCxnSpPr/>
                <p:nvPr/>
              </p:nvCxnSpPr>
              <p:spPr>
                <a:xfrm flipH="1">
                  <a:off x="9070042" y="1826677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F665E93-CAD4-2B43-A631-E7503431F298}"/>
                </a:ext>
              </a:extLst>
            </p:cNvPr>
            <p:cNvSpPr txBox="1"/>
            <p:nvPr/>
          </p:nvSpPr>
          <p:spPr>
            <a:xfrm>
              <a:off x="4249967" y="3615622"/>
              <a:ext cx="63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send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7B593DD-DB43-514D-8F4E-3C3AE3810480}"/>
              </a:ext>
            </a:extLst>
          </p:cNvPr>
          <p:cNvGrpSpPr/>
          <p:nvPr/>
        </p:nvGrpSpPr>
        <p:grpSpPr>
          <a:xfrm>
            <a:off x="4644685" y="4587905"/>
            <a:ext cx="639010" cy="1688595"/>
            <a:chOff x="4823968" y="2301310"/>
            <a:chExt cx="639010" cy="1688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EA37A19-4B7D-9741-9EB2-97E4B77EDAE9}"/>
                </a:ext>
              </a:extLst>
            </p:cNvPr>
            <p:cNvGrpSpPr/>
            <p:nvPr/>
          </p:nvGrpSpPr>
          <p:grpSpPr>
            <a:xfrm>
              <a:off x="4966177" y="2301310"/>
              <a:ext cx="336177" cy="1136951"/>
              <a:chOff x="4966177" y="2301310"/>
              <a:chExt cx="336177" cy="1136951"/>
            </a:xfrm>
          </p:grpSpPr>
          <p:sp>
            <p:nvSpPr>
              <p:cNvPr id="49" name="Up Arrow 48">
                <a:extLst>
                  <a:ext uri="{FF2B5EF4-FFF2-40B4-BE49-F238E27FC236}">
                    <a16:creationId xmlns:a16="http://schemas.microsoft.com/office/drawing/2014/main" id="{D0377813-8C18-5544-9E87-60C43F0E9DB7}"/>
                  </a:ext>
                </a:extLst>
              </p:cNvPr>
              <p:cNvSpPr/>
              <p:nvPr/>
            </p:nvSpPr>
            <p:spPr>
              <a:xfrm>
                <a:off x="4979262" y="2301310"/>
                <a:ext cx="211957" cy="1136951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A439EB9-28A1-4443-9A2F-1AC5AB3C9B7D}"/>
                  </a:ext>
                </a:extLst>
              </p:cNvPr>
              <p:cNvGrpSpPr/>
              <p:nvPr/>
            </p:nvGrpSpPr>
            <p:grpSpPr>
              <a:xfrm>
                <a:off x="4966177" y="2670732"/>
                <a:ext cx="336177" cy="551330"/>
                <a:chOff x="8762912" y="1562795"/>
                <a:chExt cx="658906" cy="981636"/>
              </a:xfrm>
            </p:grpSpPr>
            <p:sp>
              <p:nvSpPr>
                <p:cNvPr id="40" name="Snip Single Corner Rectangle 39">
                  <a:extLst>
                    <a:ext uri="{FF2B5EF4-FFF2-40B4-BE49-F238E27FC236}">
                      <a16:creationId xmlns:a16="http://schemas.microsoft.com/office/drawing/2014/main" id="{788302A2-0ED2-8743-BA53-28869CBF3A45}"/>
                    </a:ext>
                  </a:extLst>
                </p:cNvPr>
                <p:cNvSpPr/>
                <p:nvPr/>
              </p:nvSpPr>
              <p:spPr>
                <a:xfrm>
                  <a:off x="8762912" y="1562795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rgbClr val="F2AE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F717F183-9739-D44F-8DFE-33AD0C6E91BD}"/>
                    </a:ext>
                  </a:extLst>
                </p:cNvPr>
                <p:cNvCxnSpPr>
                  <a:stCxn id="40" idx="3"/>
                </p:cNvCxnSpPr>
                <p:nvPr/>
              </p:nvCxnSpPr>
              <p:spPr>
                <a:xfrm>
                  <a:off x="9092366" y="1562795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82CAB2C-6CC0-2046-9A62-CA58ECC73B9B}"/>
                    </a:ext>
                  </a:extLst>
                </p:cNvPr>
                <p:cNvCxnSpPr/>
                <p:nvPr/>
              </p:nvCxnSpPr>
              <p:spPr>
                <a:xfrm flipH="1">
                  <a:off x="9092364" y="1898972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3D5232-DEFF-BE4F-B6B5-CDE45EC3EB9B}"/>
                </a:ext>
              </a:extLst>
            </p:cNvPr>
            <p:cNvSpPr txBox="1"/>
            <p:nvPr/>
          </p:nvSpPr>
          <p:spPr>
            <a:xfrm>
              <a:off x="4823968" y="3620573"/>
              <a:ext cx="63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send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8D59BA8-9216-3941-8956-723AC26896BA}"/>
              </a:ext>
            </a:extLst>
          </p:cNvPr>
          <p:cNvGrpSpPr/>
          <p:nvPr/>
        </p:nvGrpSpPr>
        <p:grpSpPr>
          <a:xfrm>
            <a:off x="6982841" y="1712084"/>
            <a:ext cx="639010" cy="1548653"/>
            <a:chOff x="6168213" y="4085054"/>
            <a:chExt cx="639010" cy="154865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DFCE235-1ABC-F043-9274-31F03044B742}"/>
                </a:ext>
              </a:extLst>
            </p:cNvPr>
            <p:cNvGrpSpPr/>
            <p:nvPr/>
          </p:nvGrpSpPr>
          <p:grpSpPr>
            <a:xfrm>
              <a:off x="6319630" y="4615905"/>
              <a:ext cx="336178" cy="1017802"/>
              <a:chOff x="6319630" y="4615905"/>
              <a:chExt cx="336178" cy="1017802"/>
            </a:xfrm>
          </p:grpSpPr>
          <p:sp>
            <p:nvSpPr>
              <p:cNvPr id="52" name="Up Arrow 51">
                <a:extLst>
                  <a:ext uri="{FF2B5EF4-FFF2-40B4-BE49-F238E27FC236}">
                    <a16:creationId xmlns:a16="http://schemas.microsoft.com/office/drawing/2014/main" id="{7902D815-FABC-F046-BE7F-07767467B188}"/>
                  </a:ext>
                </a:extLst>
              </p:cNvPr>
              <p:cNvSpPr/>
              <p:nvPr/>
            </p:nvSpPr>
            <p:spPr>
              <a:xfrm rot="10800000">
                <a:off x="6382983" y="4615905"/>
                <a:ext cx="260164" cy="1017802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38AFBD0-665A-264E-9EB6-96CB8B39B415}"/>
                  </a:ext>
                </a:extLst>
              </p:cNvPr>
              <p:cNvGrpSpPr/>
              <p:nvPr/>
            </p:nvGrpSpPr>
            <p:grpSpPr>
              <a:xfrm>
                <a:off x="6319630" y="4777931"/>
                <a:ext cx="336178" cy="551330"/>
                <a:chOff x="8740588" y="1055204"/>
                <a:chExt cx="658908" cy="981636"/>
              </a:xfrm>
            </p:grpSpPr>
            <p:sp>
              <p:nvSpPr>
                <p:cNvPr id="32" name="Snip Single Corner Rectangle 31">
                  <a:extLst>
                    <a:ext uri="{FF2B5EF4-FFF2-40B4-BE49-F238E27FC236}">
                      <a16:creationId xmlns:a16="http://schemas.microsoft.com/office/drawing/2014/main" id="{899E114C-9301-2F47-A8ED-FB3D0E4C4C76}"/>
                    </a:ext>
                  </a:extLst>
                </p:cNvPr>
                <p:cNvSpPr/>
                <p:nvPr/>
              </p:nvSpPr>
              <p:spPr>
                <a:xfrm>
                  <a:off x="8740588" y="1055204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D7301B6-D94D-2F4D-850C-E46DD58E9B56}"/>
                    </a:ext>
                  </a:extLst>
                </p:cNvPr>
                <p:cNvCxnSpPr>
                  <a:stCxn id="32" idx="3"/>
                </p:cNvCxnSpPr>
                <p:nvPr/>
              </p:nvCxnSpPr>
              <p:spPr>
                <a:xfrm>
                  <a:off x="9070042" y="1055204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591E445-9260-F542-8830-52E3DC20DB6B}"/>
                    </a:ext>
                  </a:extLst>
                </p:cNvPr>
                <p:cNvCxnSpPr/>
                <p:nvPr/>
              </p:nvCxnSpPr>
              <p:spPr>
                <a:xfrm flipH="1">
                  <a:off x="9070042" y="1395215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7B8C0B0-F86D-464E-B617-BB846FEAB2BD}"/>
                </a:ext>
              </a:extLst>
            </p:cNvPr>
            <p:cNvSpPr txBox="1"/>
            <p:nvPr/>
          </p:nvSpPr>
          <p:spPr>
            <a:xfrm>
              <a:off x="6168213" y="4085054"/>
              <a:ext cx="63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send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64A36074-9A10-0141-B340-E0ECC672B98D}"/>
              </a:ext>
            </a:extLst>
          </p:cNvPr>
          <p:cNvSpPr txBox="1"/>
          <p:nvPr/>
        </p:nvSpPr>
        <p:spPr>
          <a:xfrm>
            <a:off x="147652" y="2819297"/>
            <a:ext cx="207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Note: causality only goes from D to B.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376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56"/>
    </mc:Choice>
    <mc:Fallback>
      <p:transition spd="slow" advTm="44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21E1143C-CC79-7849-A081-2159021B23F5}"/>
              </a:ext>
            </a:extLst>
          </p:cNvPr>
          <p:cNvGrpSpPr/>
          <p:nvPr/>
        </p:nvGrpSpPr>
        <p:grpSpPr>
          <a:xfrm>
            <a:off x="3630470" y="1721897"/>
            <a:ext cx="592161" cy="1681213"/>
            <a:chOff x="4015096" y="3969811"/>
            <a:chExt cx="592161" cy="168121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7622D2A-2A02-7041-A395-4D6857E394B4}"/>
                </a:ext>
              </a:extLst>
            </p:cNvPr>
            <p:cNvGrpSpPr/>
            <p:nvPr/>
          </p:nvGrpSpPr>
          <p:grpSpPr>
            <a:xfrm>
              <a:off x="4160989" y="4521347"/>
              <a:ext cx="336178" cy="1129677"/>
              <a:chOff x="4849249" y="4504029"/>
              <a:chExt cx="336178" cy="1129677"/>
            </a:xfrm>
          </p:grpSpPr>
          <p:sp>
            <p:nvSpPr>
              <p:cNvPr id="50" name="Up Arrow 49">
                <a:extLst>
                  <a:ext uri="{FF2B5EF4-FFF2-40B4-BE49-F238E27FC236}">
                    <a16:creationId xmlns:a16="http://schemas.microsoft.com/office/drawing/2014/main" id="{FDB92048-CFA1-0144-9348-745AC9C02876}"/>
                  </a:ext>
                </a:extLst>
              </p:cNvPr>
              <p:cNvSpPr/>
              <p:nvPr/>
            </p:nvSpPr>
            <p:spPr>
              <a:xfrm>
                <a:off x="4898515" y="4504029"/>
                <a:ext cx="286911" cy="1129677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D1872AD-E1C5-1948-97F4-8AEC9F648649}"/>
                  </a:ext>
                </a:extLst>
              </p:cNvPr>
              <p:cNvGrpSpPr/>
              <p:nvPr/>
            </p:nvGrpSpPr>
            <p:grpSpPr>
              <a:xfrm>
                <a:off x="4849249" y="4722350"/>
                <a:ext cx="336178" cy="551330"/>
                <a:chOff x="8740588" y="1011788"/>
                <a:chExt cx="658908" cy="981636"/>
              </a:xfrm>
            </p:grpSpPr>
            <p:sp>
              <p:nvSpPr>
                <p:cNvPr id="28" name="Snip Single Corner Rectangle 27">
                  <a:extLst>
                    <a:ext uri="{FF2B5EF4-FFF2-40B4-BE49-F238E27FC236}">
                      <a16:creationId xmlns:a16="http://schemas.microsoft.com/office/drawing/2014/main" id="{70637985-3DF8-054E-8CB9-8BF88AABFE62}"/>
                    </a:ext>
                  </a:extLst>
                </p:cNvPr>
                <p:cNvSpPr/>
                <p:nvPr/>
              </p:nvSpPr>
              <p:spPr>
                <a:xfrm>
                  <a:off x="8740588" y="1011788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BBB0CE6-1574-134B-B84B-E19D0A2EAD52}"/>
                    </a:ext>
                  </a:extLst>
                </p:cNvPr>
                <p:cNvCxnSpPr>
                  <a:stCxn id="28" idx="3"/>
                </p:cNvCxnSpPr>
                <p:nvPr/>
              </p:nvCxnSpPr>
              <p:spPr>
                <a:xfrm>
                  <a:off x="9070042" y="1011788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6A5F7FDB-266D-CC48-B2C3-848B0CFA5FFD}"/>
                    </a:ext>
                  </a:extLst>
                </p:cNvPr>
                <p:cNvCxnSpPr/>
                <p:nvPr/>
              </p:nvCxnSpPr>
              <p:spPr>
                <a:xfrm flipH="1">
                  <a:off x="9070042" y="1347965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10E5B9-6669-D44D-8F38-454BE5252625}"/>
                </a:ext>
              </a:extLst>
            </p:cNvPr>
            <p:cNvSpPr txBox="1"/>
            <p:nvPr/>
          </p:nvSpPr>
          <p:spPr>
            <a:xfrm>
              <a:off x="4015096" y="3969811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A66DBF-0E38-8840-8C15-4F8CA968DC9D}"/>
              </a:ext>
            </a:extLst>
          </p:cNvPr>
          <p:cNvGrpSpPr/>
          <p:nvPr/>
        </p:nvGrpSpPr>
        <p:grpSpPr>
          <a:xfrm>
            <a:off x="6361860" y="1715137"/>
            <a:ext cx="592161" cy="1653413"/>
            <a:chOff x="5618205" y="3980293"/>
            <a:chExt cx="592161" cy="165341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2E70E9E-98B2-554F-A007-C254D4696E9E}"/>
                </a:ext>
              </a:extLst>
            </p:cNvPr>
            <p:cNvGrpSpPr/>
            <p:nvPr/>
          </p:nvGrpSpPr>
          <p:grpSpPr>
            <a:xfrm>
              <a:off x="5759823" y="4525343"/>
              <a:ext cx="336178" cy="1108363"/>
              <a:chOff x="5759823" y="4525343"/>
              <a:chExt cx="336178" cy="1108363"/>
            </a:xfrm>
          </p:grpSpPr>
          <p:sp>
            <p:nvSpPr>
              <p:cNvPr id="51" name="Up Arrow 50">
                <a:extLst>
                  <a:ext uri="{FF2B5EF4-FFF2-40B4-BE49-F238E27FC236}">
                    <a16:creationId xmlns:a16="http://schemas.microsoft.com/office/drawing/2014/main" id="{A094528A-29D3-F848-8498-838145C34E5C}"/>
                  </a:ext>
                </a:extLst>
              </p:cNvPr>
              <p:cNvSpPr/>
              <p:nvPr/>
            </p:nvSpPr>
            <p:spPr>
              <a:xfrm>
                <a:off x="5793988" y="4525343"/>
                <a:ext cx="240597" cy="1108363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897A62D-873F-F24D-AF5A-63862F02C20C}"/>
                  </a:ext>
                </a:extLst>
              </p:cNvPr>
              <p:cNvGrpSpPr/>
              <p:nvPr/>
            </p:nvGrpSpPr>
            <p:grpSpPr>
              <a:xfrm>
                <a:off x="5759823" y="4721048"/>
                <a:ext cx="336178" cy="551330"/>
                <a:chOff x="8740588" y="990081"/>
                <a:chExt cx="658908" cy="981636"/>
              </a:xfrm>
            </p:grpSpPr>
            <p:sp>
              <p:nvSpPr>
                <p:cNvPr id="44" name="Snip Single Corner Rectangle 43">
                  <a:extLst>
                    <a:ext uri="{FF2B5EF4-FFF2-40B4-BE49-F238E27FC236}">
                      <a16:creationId xmlns:a16="http://schemas.microsoft.com/office/drawing/2014/main" id="{8056AF36-3D59-A04D-86AA-E8EFCE8CCF91}"/>
                    </a:ext>
                  </a:extLst>
                </p:cNvPr>
                <p:cNvSpPr/>
                <p:nvPr/>
              </p:nvSpPr>
              <p:spPr>
                <a:xfrm>
                  <a:off x="8740588" y="990081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rgbClr val="F2AE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73A8603-A4BA-9847-9057-4BB4D346EC60}"/>
                    </a:ext>
                  </a:extLst>
                </p:cNvPr>
                <p:cNvCxnSpPr>
                  <a:stCxn id="44" idx="3"/>
                </p:cNvCxnSpPr>
                <p:nvPr/>
              </p:nvCxnSpPr>
              <p:spPr>
                <a:xfrm>
                  <a:off x="9070042" y="990081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2C72C76-3DCA-5149-B738-C7AAF924B2DC}"/>
                    </a:ext>
                  </a:extLst>
                </p:cNvPr>
                <p:cNvCxnSpPr/>
                <p:nvPr/>
              </p:nvCxnSpPr>
              <p:spPr>
                <a:xfrm flipH="1">
                  <a:off x="9070042" y="1326807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3B798D3-315F-524D-A43A-3A865D8F4536}"/>
                </a:ext>
              </a:extLst>
            </p:cNvPr>
            <p:cNvSpPr txBox="1"/>
            <p:nvPr/>
          </p:nvSpPr>
          <p:spPr>
            <a:xfrm>
              <a:off x="5618205" y="3980293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E10498C-EE5A-C244-A53A-5E79E310EA51}"/>
              </a:ext>
            </a:extLst>
          </p:cNvPr>
          <p:cNvGrpSpPr/>
          <p:nvPr/>
        </p:nvGrpSpPr>
        <p:grpSpPr>
          <a:xfrm>
            <a:off x="3213116" y="4242817"/>
            <a:ext cx="592161" cy="2043680"/>
            <a:chOff x="3684136" y="2304758"/>
            <a:chExt cx="592161" cy="173428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821C054-28C4-8945-8036-9596ED99206A}"/>
                </a:ext>
              </a:extLst>
            </p:cNvPr>
            <p:cNvGrpSpPr/>
            <p:nvPr/>
          </p:nvGrpSpPr>
          <p:grpSpPr>
            <a:xfrm>
              <a:off x="3779115" y="2304758"/>
              <a:ext cx="336177" cy="1196346"/>
              <a:chOff x="3779115" y="2304758"/>
              <a:chExt cx="336177" cy="1196346"/>
            </a:xfrm>
          </p:grpSpPr>
          <p:sp>
            <p:nvSpPr>
              <p:cNvPr id="47" name="Up Arrow 46">
                <a:extLst>
                  <a:ext uri="{FF2B5EF4-FFF2-40B4-BE49-F238E27FC236}">
                    <a16:creationId xmlns:a16="http://schemas.microsoft.com/office/drawing/2014/main" id="{771A0986-89E7-F647-B400-949CC236AC8E}"/>
                  </a:ext>
                </a:extLst>
              </p:cNvPr>
              <p:cNvSpPr/>
              <p:nvPr/>
            </p:nvSpPr>
            <p:spPr>
              <a:xfrm rot="10800000">
                <a:off x="3821133" y="2304758"/>
                <a:ext cx="252134" cy="1196346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A6EA3A3-C42D-C147-BE51-CFF1E17CB26C}"/>
                  </a:ext>
                </a:extLst>
              </p:cNvPr>
              <p:cNvGrpSpPr/>
              <p:nvPr/>
            </p:nvGrpSpPr>
            <p:grpSpPr>
              <a:xfrm>
                <a:off x="3779115" y="2582228"/>
                <a:ext cx="336177" cy="551330"/>
                <a:chOff x="8740590" y="1250576"/>
                <a:chExt cx="658906" cy="981637"/>
              </a:xfrm>
            </p:grpSpPr>
            <p:sp>
              <p:nvSpPr>
                <p:cNvPr id="24" name="Snip Single Corner Rectangle 23">
                  <a:extLst>
                    <a:ext uri="{FF2B5EF4-FFF2-40B4-BE49-F238E27FC236}">
                      <a16:creationId xmlns:a16="http://schemas.microsoft.com/office/drawing/2014/main" id="{CA6EB429-AFC9-7F4D-9C77-E5EEF1A899F6}"/>
                    </a:ext>
                  </a:extLst>
                </p:cNvPr>
                <p:cNvSpPr/>
                <p:nvPr/>
              </p:nvSpPr>
              <p:spPr>
                <a:xfrm>
                  <a:off x="8740590" y="1250576"/>
                  <a:ext cx="658906" cy="981637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E0D9434-DF5B-2A4C-908A-FB881A08E564}"/>
                    </a:ext>
                  </a:extLst>
                </p:cNvPr>
                <p:cNvCxnSpPr>
                  <a:cxnSpLocks/>
                  <a:stCxn id="24" idx="3"/>
                </p:cNvCxnSpPr>
                <p:nvPr/>
              </p:nvCxnSpPr>
              <p:spPr>
                <a:xfrm flipH="1">
                  <a:off x="9070040" y="1250576"/>
                  <a:ext cx="4" cy="2554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34916BB-986E-E941-977D-A722517AF304}"/>
                    </a:ext>
                  </a:extLst>
                </p:cNvPr>
                <p:cNvCxnSpPr/>
                <p:nvPr/>
              </p:nvCxnSpPr>
              <p:spPr>
                <a:xfrm flipH="1">
                  <a:off x="9070040" y="1506010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6A2D5F-19F0-6343-93BD-319A9ED60D17}"/>
                </a:ext>
              </a:extLst>
            </p:cNvPr>
            <p:cNvSpPr txBox="1"/>
            <p:nvPr/>
          </p:nvSpPr>
          <p:spPr>
            <a:xfrm>
              <a:off x="3684136" y="3669707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041C2B-BB20-C847-BB7B-B245EA44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in IronFleet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D08496-F9DA-1F43-93D4-4564A2FE7107}"/>
              </a:ext>
            </a:extLst>
          </p:cNvPr>
          <p:cNvGrpSpPr/>
          <p:nvPr/>
        </p:nvGrpSpPr>
        <p:grpSpPr>
          <a:xfrm>
            <a:off x="3162915" y="5617009"/>
            <a:ext cx="5474390" cy="432660"/>
            <a:chOff x="3162915" y="5617009"/>
            <a:chExt cx="5474390" cy="432660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6AB6D14-0AAB-F848-92E9-333CABB732C7}"/>
                </a:ext>
              </a:extLst>
            </p:cNvPr>
            <p:cNvSpPr/>
            <p:nvPr/>
          </p:nvSpPr>
          <p:spPr>
            <a:xfrm>
              <a:off x="3162915" y="5664886"/>
              <a:ext cx="4633003" cy="3269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849051-624D-2944-9220-1AFAF11E5907}"/>
                </a:ext>
              </a:extLst>
            </p:cNvPr>
            <p:cNvSpPr/>
            <p:nvPr/>
          </p:nvSpPr>
          <p:spPr>
            <a:xfrm>
              <a:off x="7795918" y="5617009"/>
              <a:ext cx="593514" cy="432660"/>
            </a:xfrm>
            <a:prstGeom prst="rect">
              <a:avLst/>
            </a:prstGeom>
            <a:solidFill>
              <a:srgbClr val="F2AEEE"/>
            </a:solidFill>
            <a:ln>
              <a:solidFill>
                <a:srgbClr val="B439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16A2AC-25D9-CF42-A66C-DCA157630682}"/>
                </a:ext>
              </a:extLst>
            </p:cNvPr>
            <p:cNvSpPr txBox="1"/>
            <p:nvPr/>
          </p:nvSpPr>
          <p:spPr>
            <a:xfrm>
              <a:off x="7924528" y="5655757"/>
              <a:ext cx="712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D’</a:t>
              </a: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CC29FB83-8440-2B4E-90B1-653394AD4B94}"/>
              </a:ext>
            </a:extLst>
          </p:cNvPr>
          <p:cNvSpPr/>
          <p:nvPr/>
        </p:nvSpPr>
        <p:spPr>
          <a:xfrm>
            <a:off x="3162915" y="1993475"/>
            <a:ext cx="4676160" cy="34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38623-E5C3-3F43-A31C-868A3308C7B4}"/>
              </a:ext>
            </a:extLst>
          </p:cNvPr>
          <p:cNvSpPr/>
          <p:nvPr/>
        </p:nvSpPr>
        <p:spPr>
          <a:xfrm>
            <a:off x="7839075" y="1945753"/>
            <a:ext cx="593514" cy="432660"/>
          </a:xfrm>
          <a:prstGeom prst="rect">
            <a:avLst/>
          </a:prstGeom>
          <a:solidFill>
            <a:srgbClr val="FF8F9A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84B3B-567A-C540-8F4D-FEB18612E901}"/>
              </a:ext>
            </a:extLst>
          </p:cNvPr>
          <p:cNvSpPr txBox="1"/>
          <p:nvPr/>
        </p:nvSpPr>
        <p:spPr>
          <a:xfrm>
            <a:off x="7990523" y="1976152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B’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F6815073-1F04-B044-A69F-07BC9DE5D742}"/>
              </a:ext>
            </a:extLst>
          </p:cNvPr>
          <p:cNvSpPr/>
          <p:nvPr/>
        </p:nvSpPr>
        <p:spPr>
          <a:xfrm>
            <a:off x="2877671" y="3193611"/>
            <a:ext cx="4718921" cy="13518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4766E-9DA5-AD4B-8F81-EB05CF2492C5}"/>
              </a:ext>
            </a:extLst>
          </p:cNvPr>
          <p:cNvSpPr txBox="1"/>
          <p:nvPr/>
        </p:nvSpPr>
        <p:spPr>
          <a:xfrm>
            <a:off x="4534525" y="3512848"/>
            <a:ext cx="2228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Network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547B57E-486C-8743-8C2C-4F0E071CB960}"/>
              </a:ext>
            </a:extLst>
          </p:cNvPr>
          <p:cNvGrpSpPr/>
          <p:nvPr/>
        </p:nvGrpSpPr>
        <p:grpSpPr>
          <a:xfrm>
            <a:off x="4095685" y="4545324"/>
            <a:ext cx="639010" cy="1743039"/>
            <a:chOff x="4249967" y="2241915"/>
            <a:chExt cx="639010" cy="174303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AEE5F6-7AA5-BE4D-BAC8-FDC19EA3E072}"/>
                </a:ext>
              </a:extLst>
            </p:cNvPr>
            <p:cNvGrpSpPr/>
            <p:nvPr/>
          </p:nvGrpSpPr>
          <p:grpSpPr>
            <a:xfrm>
              <a:off x="4366437" y="2241915"/>
              <a:ext cx="336177" cy="1196346"/>
              <a:chOff x="4366437" y="2241915"/>
              <a:chExt cx="336177" cy="1196346"/>
            </a:xfrm>
          </p:grpSpPr>
          <p:sp>
            <p:nvSpPr>
              <p:cNvPr id="48" name="Up Arrow 47">
                <a:extLst>
                  <a:ext uri="{FF2B5EF4-FFF2-40B4-BE49-F238E27FC236}">
                    <a16:creationId xmlns:a16="http://schemas.microsoft.com/office/drawing/2014/main" id="{91DC04FE-7C42-8149-8B4F-926C39B7C9C4}"/>
                  </a:ext>
                </a:extLst>
              </p:cNvPr>
              <p:cNvSpPr/>
              <p:nvPr/>
            </p:nvSpPr>
            <p:spPr>
              <a:xfrm>
                <a:off x="4399703" y="2241915"/>
                <a:ext cx="252134" cy="1196346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B3B1761-C9CF-714A-85EA-51ADB6C22695}"/>
                  </a:ext>
                </a:extLst>
              </p:cNvPr>
              <p:cNvGrpSpPr/>
              <p:nvPr/>
            </p:nvGrpSpPr>
            <p:grpSpPr>
              <a:xfrm>
                <a:off x="4366437" y="2663469"/>
                <a:ext cx="336177" cy="551330"/>
                <a:chOff x="8740588" y="1513938"/>
                <a:chExt cx="658906" cy="981636"/>
              </a:xfrm>
            </p:grpSpPr>
            <p:sp>
              <p:nvSpPr>
                <p:cNvPr id="17" name="Snip Single Corner Rectangle 16">
                  <a:extLst>
                    <a:ext uri="{FF2B5EF4-FFF2-40B4-BE49-F238E27FC236}">
                      <a16:creationId xmlns:a16="http://schemas.microsoft.com/office/drawing/2014/main" id="{F9AF71EB-D90E-1545-B778-9310AEEEDDBC}"/>
                    </a:ext>
                  </a:extLst>
                </p:cNvPr>
                <p:cNvSpPr/>
                <p:nvPr/>
              </p:nvSpPr>
              <p:spPr>
                <a:xfrm>
                  <a:off x="8740588" y="1513938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46ACCC8C-31AC-9A47-AD8F-012573CADE14}"/>
                    </a:ext>
                  </a:extLst>
                </p:cNvPr>
                <p:cNvCxnSpPr>
                  <a:cxnSpLocks/>
                  <a:stCxn id="17" idx="3"/>
                </p:cNvCxnSpPr>
                <p:nvPr/>
              </p:nvCxnSpPr>
              <p:spPr>
                <a:xfrm>
                  <a:off x="9070042" y="1513938"/>
                  <a:ext cx="0" cy="29330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DC290AF-671A-1744-BAA5-E23CE909F580}"/>
                    </a:ext>
                  </a:extLst>
                </p:cNvPr>
                <p:cNvCxnSpPr/>
                <p:nvPr/>
              </p:nvCxnSpPr>
              <p:spPr>
                <a:xfrm flipH="1">
                  <a:off x="9070040" y="1807241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F665E93-CAD4-2B43-A631-E7503431F298}"/>
                </a:ext>
              </a:extLst>
            </p:cNvPr>
            <p:cNvSpPr txBox="1"/>
            <p:nvPr/>
          </p:nvSpPr>
          <p:spPr>
            <a:xfrm>
              <a:off x="4249967" y="3615622"/>
              <a:ext cx="63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send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7B593DD-DB43-514D-8F4E-3C3AE3810480}"/>
              </a:ext>
            </a:extLst>
          </p:cNvPr>
          <p:cNvGrpSpPr/>
          <p:nvPr/>
        </p:nvGrpSpPr>
        <p:grpSpPr>
          <a:xfrm>
            <a:off x="4644685" y="4587905"/>
            <a:ext cx="639010" cy="1688595"/>
            <a:chOff x="4823968" y="2301310"/>
            <a:chExt cx="639010" cy="1688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EA37A19-4B7D-9741-9EB2-97E4B77EDAE9}"/>
                </a:ext>
              </a:extLst>
            </p:cNvPr>
            <p:cNvGrpSpPr/>
            <p:nvPr/>
          </p:nvGrpSpPr>
          <p:grpSpPr>
            <a:xfrm>
              <a:off x="4966177" y="2301310"/>
              <a:ext cx="336178" cy="1136951"/>
              <a:chOff x="4966177" y="2301310"/>
              <a:chExt cx="336178" cy="1136951"/>
            </a:xfrm>
          </p:grpSpPr>
          <p:sp>
            <p:nvSpPr>
              <p:cNvPr id="49" name="Up Arrow 48">
                <a:extLst>
                  <a:ext uri="{FF2B5EF4-FFF2-40B4-BE49-F238E27FC236}">
                    <a16:creationId xmlns:a16="http://schemas.microsoft.com/office/drawing/2014/main" id="{D0377813-8C18-5544-9E87-60C43F0E9DB7}"/>
                  </a:ext>
                </a:extLst>
              </p:cNvPr>
              <p:cNvSpPr/>
              <p:nvPr/>
            </p:nvSpPr>
            <p:spPr>
              <a:xfrm>
                <a:off x="4979262" y="2301310"/>
                <a:ext cx="211957" cy="1136951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A439EB9-28A1-4443-9A2F-1AC5AB3C9B7D}"/>
                  </a:ext>
                </a:extLst>
              </p:cNvPr>
              <p:cNvGrpSpPr/>
              <p:nvPr/>
            </p:nvGrpSpPr>
            <p:grpSpPr>
              <a:xfrm>
                <a:off x="4966177" y="2670732"/>
                <a:ext cx="336178" cy="551330"/>
                <a:chOff x="8762912" y="1562795"/>
                <a:chExt cx="658908" cy="981636"/>
              </a:xfrm>
            </p:grpSpPr>
            <p:sp>
              <p:nvSpPr>
                <p:cNvPr id="40" name="Snip Single Corner Rectangle 39">
                  <a:extLst>
                    <a:ext uri="{FF2B5EF4-FFF2-40B4-BE49-F238E27FC236}">
                      <a16:creationId xmlns:a16="http://schemas.microsoft.com/office/drawing/2014/main" id="{788302A2-0ED2-8743-BA53-28869CBF3A45}"/>
                    </a:ext>
                  </a:extLst>
                </p:cNvPr>
                <p:cNvSpPr/>
                <p:nvPr/>
              </p:nvSpPr>
              <p:spPr>
                <a:xfrm>
                  <a:off x="8762912" y="1562795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rgbClr val="F2AE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F717F183-9739-D44F-8DFE-33AD0C6E91BD}"/>
                    </a:ext>
                  </a:extLst>
                </p:cNvPr>
                <p:cNvCxnSpPr>
                  <a:stCxn id="40" idx="3"/>
                </p:cNvCxnSpPr>
                <p:nvPr/>
              </p:nvCxnSpPr>
              <p:spPr>
                <a:xfrm>
                  <a:off x="9092366" y="1562795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82CAB2C-6CC0-2046-9A62-CA58ECC73B9B}"/>
                    </a:ext>
                  </a:extLst>
                </p:cNvPr>
                <p:cNvCxnSpPr/>
                <p:nvPr/>
              </p:nvCxnSpPr>
              <p:spPr>
                <a:xfrm flipH="1">
                  <a:off x="9092366" y="1879537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3D5232-DEFF-BE4F-B6B5-CDE45EC3EB9B}"/>
                </a:ext>
              </a:extLst>
            </p:cNvPr>
            <p:cNvSpPr txBox="1"/>
            <p:nvPr/>
          </p:nvSpPr>
          <p:spPr>
            <a:xfrm>
              <a:off x="4823968" y="3620573"/>
              <a:ext cx="63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send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8D59BA8-9216-3941-8956-723AC26896BA}"/>
              </a:ext>
            </a:extLst>
          </p:cNvPr>
          <p:cNvGrpSpPr/>
          <p:nvPr/>
        </p:nvGrpSpPr>
        <p:grpSpPr>
          <a:xfrm>
            <a:off x="6982841" y="1712084"/>
            <a:ext cx="639010" cy="1548653"/>
            <a:chOff x="6168213" y="4085054"/>
            <a:chExt cx="639010" cy="154865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DFCE235-1ABC-F043-9274-31F03044B742}"/>
                </a:ext>
              </a:extLst>
            </p:cNvPr>
            <p:cNvGrpSpPr/>
            <p:nvPr/>
          </p:nvGrpSpPr>
          <p:grpSpPr>
            <a:xfrm>
              <a:off x="6319630" y="4615905"/>
              <a:ext cx="336178" cy="1017802"/>
              <a:chOff x="6319630" y="4615905"/>
              <a:chExt cx="336178" cy="1017802"/>
            </a:xfrm>
          </p:grpSpPr>
          <p:sp>
            <p:nvSpPr>
              <p:cNvPr id="52" name="Up Arrow 51">
                <a:extLst>
                  <a:ext uri="{FF2B5EF4-FFF2-40B4-BE49-F238E27FC236}">
                    <a16:creationId xmlns:a16="http://schemas.microsoft.com/office/drawing/2014/main" id="{7902D815-FABC-F046-BE7F-07767467B188}"/>
                  </a:ext>
                </a:extLst>
              </p:cNvPr>
              <p:cNvSpPr/>
              <p:nvPr/>
            </p:nvSpPr>
            <p:spPr>
              <a:xfrm rot="10800000">
                <a:off x="6382983" y="4615905"/>
                <a:ext cx="260164" cy="1017802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38AFBD0-665A-264E-9EB6-96CB8B39B415}"/>
                  </a:ext>
                </a:extLst>
              </p:cNvPr>
              <p:cNvGrpSpPr/>
              <p:nvPr/>
            </p:nvGrpSpPr>
            <p:grpSpPr>
              <a:xfrm>
                <a:off x="6319630" y="4777931"/>
                <a:ext cx="336178" cy="551330"/>
                <a:chOff x="8740588" y="1055204"/>
                <a:chExt cx="658908" cy="981636"/>
              </a:xfrm>
            </p:grpSpPr>
            <p:sp>
              <p:nvSpPr>
                <p:cNvPr id="32" name="Snip Single Corner Rectangle 31">
                  <a:extLst>
                    <a:ext uri="{FF2B5EF4-FFF2-40B4-BE49-F238E27FC236}">
                      <a16:creationId xmlns:a16="http://schemas.microsoft.com/office/drawing/2014/main" id="{899E114C-9301-2F47-A8ED-FB3D0E4C4C76}"/>
                    </a:ext>
                  </a:extLst>
                </p:cNvPr>
                <p:cNvSpPr/>
                <p:nvPr/>
              </p:nvSpPr>
              <p:spPr>
                <a:xfrm>
                  <a:off x="8740588" y="1055204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D7301B6-D94D-2F4D-850C-E46DD58E9B56}"/>
                    </a:ext>
                  </a:extLst>
                </p:cNvPr>
                <p:cNvCxnSpPr>
                  <a:stCxn id="32" idx="3"/>
                </p:cNvCxnSpPr>
                <p:nvPr/>
              </p:nvCxnSpPr>
              <p:spPr>
                <a:xfrm>
                  <a:off x="9070042" y="1055204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591E445-9260-F542-8830-52E3DC20DB6B}"/>
                    </a:ext>
                  </a:extLst>
                </p:cNvPr>
                <p:cNvCxnSpPr/>
                <p:nvPr/>
              </p:nvCxnSpPr>
              <p:spPr>
                <a:xfrm flipH="1">
                  <a:off x="9070042" y="1391381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7B8C0B0-F86D-464E-B617-BB846FEAB2BD}"/>
                </a:ext>
              </a:extLst>
            </p:cNvPr>
            <p:cNvSpPr txBox="1"/>
            <p:nvPr/>
          </p:nvSpPr>
          <p:spPr>
            <a:xfrm>
              <a:off x="6168213" y="4085054"/>
              <a:ext cx="63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4FB40F-36AB-C249-B04A-03A3F7AB9B92}"/>
              </a:ext>
            </a:extLst>
          </p:cNvPr>
          <p:cNvGrpSpPr/>
          <p:nvPr/>
        </p:nvGrpSpPr>
        <p:grpSpPr>
          <a:xfrm>
            <a:off x="-747971" y="1690688"/>
            <a:ext cx="4173887" cy="1123992"/>
            <a:chOff x="-747971" y="1690688"/>
            <a:chExt cx="4173887" cy="112399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4993F-F137-1F45-9573-FABFCC763FB5}"/>
                </a:ext>
              </a:extLst>
            </p:cNvPr>
            <p:cNvSpPr/>
            <p:nvPr/>
          </p:nvSpPr>
          <p:spPr>
            <a:xfrm>
              <a:off x="-747971" y="1690688"/>
              <a:ext cx="3511376" cy="1123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492837-C094-3140-B774-B8E52F6DFDED}"/>
                </a:ext>
              </a:extLst>
            </p:cNvPr>
            <p:cNvSpPr/>
            <p:nvPr/>
          </p:nvSpPr>
          <p:spPr>
            <a:xfrm>
              <a:off x="2569283" y="1921018"/>
              <a:ext cx="593514" cy="432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614C40-4997-544C-94AE-9D2C205A4948}"/>
                </a:ext>
              </a:extLst>
            </p:cNvPr>
            <p:cNvSpPr txBox="1"/>
            <p:nvPr/>
          </p:nvSpPr>
          <p:spPr>
            <a:xfrm>
              <a:off x="2713139" y="1966028"/>
              <a:ext cx="712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8BAE36A-050A-2346-A9B3-090F9478ACB3}"/>
              </a:ext>
            </a:extLst>
          </p:cNvPr>
          <p:cNvSpPr/>
          <p:nvPr/>
        </p:nvSpPr>
        <p:spPr>
          <a:xfrm>
            <a:off x="0" y="4966878"/>
            <a:ext cx="2706938" cy="1484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D3DCF4-8BF8-5049-8677-F468802CE06A}"/>
              </a:ext>
            </a:extLst>
          </p:cNvPr>
          <p:cNvSpPr/>
          <p:nvPr/>
        </p:nvSpPr>
        <p:spPr>
          <a:xfrm>
            <a:off x="2569401" y="5592429"/>
            <a:ext cx="593514" cy="432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17139-3CFC-4E45-9D61-8F25C37C3EBC}"/>
              </a:ext>
            </a:extLst>
          </p:cNvPr>
          <p:cNvSpPr txBox="1"/>
          <p:nvPr/>
        </p:nvSpPr>
        <p:spPr>
          <a:xfrm>
            <a:off x="2690181" y="56224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3DDED5-CE2D-8C47-ABC0-EB5C117B7B05}"/>
              </a:ext>
            </a:extLst>
          </p:cNvPr>
          <p:cNvSpPr txBox="1"/>
          <p:nvPr/>
        </p:nvSpPr>
        <p:spPr>
          <a:xfrm>
            <a:off x="147652" y="2819297"/>
            <a:ext cx="207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Note: causality only goes from D to B.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095B53-C4B6-2041-90DA-3FD761D5E091}"/>
              </a:ext>
            </a:extLst>
          </p:cNvPr>
          <p:cNvSpPr txBox="1"/>
          <p:nvPr/>
        </p:nvSpPr>
        <p:spPr>
          <a:xfrm>
            <a:off x="9152664" y="1690688"/>
            <a:ext cx="2618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IronFleet imposes an additional constraint:</a:t>
            </a:r>
          </a:p>
          <a:p>
            <a:endParaRPr lang="en-US"/>
          </a:p>
          <a:p>
            <a:r>
              <a:rPr lang="en-US"/>
              <a:t>In any action, </a:t>
            </a:r>
            <a:r>
              <a:rPr lang="en-US" b="1"/>
              <a:t>all receives must happen before all sends.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617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15"/>
    </mc:Choice>
    <mc:Fallback>
      <p:transition spd="slow" advTm="34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0162 L 0.18294 -0.0018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0.00139 L 0.2138 -0.0020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2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8 -0.00162 L -0.20468 -0.0004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9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5FE1-0CEE-8448-A487-20777555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Concurrency in IronFleet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B1EED5-4F0A-2444-BC76-85776EC5DB60}"/>
              </a:ext>
            </a:extLst>
          </p:cNvPr>
          <p:cNvSpPr/>
          <p:nvPr/>
        </p:nvSpPr>
        <p:spPr>
          <a:xfrm>
            <a:off x="958474" y="2918013"/>
            <a:ext cx="2172780" cy="20656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E7915D1-D233-7643-BE62-AE1DF702C613}"/>
              </a:ext>
            </a:extLst>
          </p:cNvPr>
          <p:cNvSpPr/>
          <p:nvPr/>
        </p:nvSpPr>
        <p:spPr>
          <a:xfrm>
            <a:off x="3427525" y="3626642"/>
            <a:ext cx="1407203" cy="491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925555D0-D53B-D44A-87A2-398CEE0E32BF}"/>
              </a:ext>
            </a:extLst>
          </p:cNvPr>
          <p:cNvSpPr/>
          <p:nvPr/>
        </p:nvSpPr>
        <p:spPr>
          <a:xfrm>
            <a:off x="1451349" y="3469310"/>
            <a:ext cx="1118052" cy="89482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469B3-E118-1740-8D28-5E10475E8D29}"/>
              </a:ext>
            </a:extLst>
          </p:cNvPr>
          <p:cNvSpPr txBox="1"/>
          <p:nvPr/>
        </p:nvSpPr>
        <p:spPr>
          <a:xfrm>
            <a:off x="1503301" y="3728338"/>
            <a:ext cx="1102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E95B57-3D13-C04B-8DB9-BEBC31F6E2DF}"/>
              </a:ext>
            </a:extLst>
          </p:cNvPr>
          <p:cNvSpPr/>
          <p:nvPr/>
        </p:nvSpPr>
        <p:spPr>
          <a:xfrm>
            <a:off x="2336710" y="436413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9D577-E5EB-364D-B63D-7020FD8F5121}"/>
              </a:ext>
            </a:extLst>
          </p:cNvPr>
          <p:cNvSpPr/>
          <p:nvPr/>
        </p:nvSpPr>
        <p:spPr>
          <a:xfrm>
            <a:off x="1078009" y="4386510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FC7984-6546-C84B-992C-A798E67AFF56}"/>
              </a:ext>
            </a:extLst>
          </p:cNvPr>
          <p:cNvSpPr/>
          <p:nvPr/>
        </p:nvSpPr>
        <p:spPr>
          <a:xfrm>
            <a:off x="2346283" y="2977477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8F0751-19FA-9144-97F0-2A23F9E6CBF5}"/>
              </a:ext>
            </a:extLst>
          </p:cNvPr>
          <p:cNvSpPr/>
          <p:nvPr/>
        </p:nvSpPr>
        <p:spPr>
          <a:xfrm>
            <a:off x="1078009" y="304456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03E809-482B-CE40-BC4B-E19AE38E301A}"/>
              </a:ext>
            </a:extLst>
          </p:cNvPr>
          <p:cNvSpPr/>
          <p:nvPr/>
        </p:nvSpPr>
        <p:spPr>
          <a:xfrm>
            <a:off x="5021397" y="2918013"/>
            <a:ext cx="2172780" cy="20656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7358661E-5E6B-FB4D-8ED3-1F68911A6533}"/>
              </a:ext>
            </a:extLst>
          </p:cNvPr>
          <p:cNvSpPr/>
          <p:nvPr/>
        </p:nvSpPr>
        <p:spPr>
          <a:xfrm>
            <a:off x="5514273" y="3469310"/>
            <a:ext cx="1118052" cy="89482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F2A61F-0A2B-8C43-9EFD-6A135F4B5391}"/>
              </a:ext>
            </a:extLst>
          </p:cNvPr>
          <p:cNvSpPr txBox="1"/>
          <p:nvPr/>
        </p:nvSpPr>
        <p:spPr>
          <a:xfrm>
            <a:off x="5580418" y="3728338"/>
            <a:ext cx="9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46E3DB-68C5-604A-B9E1-AFD3EBEE90A6}"/>
              </a:ext>
            </a:extLst>
          </p:cNvPr>
          <p:cNvSpPr/>
          <p:nvPr/>
        </p:nvSpPr>
        <p:spPr>
          <a:xfrm>
            <a:off x="6399634" y="436413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8D12D7-912B-1E47-A3B9-800D125D253E}"/>
              </a:ext>
            </a:extLst>
          </p:cNvPr>
          <p:cNvSpPr/>
          <p:nvPr/>
        </p:nvSpPr>
        <p:spPr>
          <a:xfrm>
            <a:off x="5140932" y="4386510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2B2BCF-78A8-FA47-8256-C864C981D72F}"/>
              </a:ext>
            </a:extLst>
          </p:cNvPr>
          <p:cNvSpPr/>
          <p:nvPr/>
        </p:nvSpPr>
        <p:spPr>
          <a:xfrm>
            <a:off x="5140932" y="304456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F7F343-616A-4046-A23E-142A56E90AD8}"/>
              </a:ext>
            </a:extLst>
          </p:cNvPr>
          <p:cNvSpPr/>
          <p:nvPr/>
        </p:nvSpPr>
        <p:spPr>
          <a:xfrm>
            <a:off x="2569401" y="5494893"/>
            <a:ext cx="593514" cy="432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0F6BA31B-A4B0-514C-8B57-CC473733EC36}"/>
              </a:ext>
            </a:extLst>
          </p:cNvPr>
          <p:cNvSpPr/>
          <p:nvPr/>
        </p:nvSpPr>
        <p:spPr>
          <a:xfrm>
            <a:off x="3345353" y="5567350"/>
            <a:ext cx="611065" cy="285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F5A4A1-77F8-2546-AEEE-27343A28A8CF}"/>
              </a:ext>
            </a:extLst>
          </p:cNvPr>
          <p:cNvSpPr/>
          <p:nvPr/>
        </p:nvSpPr>
        <p:spPr>
          <a:xfrm>
            <a:off x="4138855" y="5494893"/>
            <a:ext cx="593514" cy="43266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ECDC364-328A-924B-BE4E-73DAAD51FEF5}"/>
              </a:ext>
            </a:extLst>
          </p:cNvPr>
          <p:cNvCxnSpPr/>
          <p:nvPr/>
        </p:nvCxnSpPr>
        <p:spPr>
          <a:xfrm flipH="1" flipV="1">
            <a:off x="2346283" y="4796791"/>
            <a:ext cx="223118" cy="698102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8FF2CE-814A-1D46-8F89-C7761011FEC9}"/>
              </a:ext>
            </a:extLst>
          </p:cNvPr>
          <p:cNvCxnSpPr>
            <a:cxnSpLocks/>
          </p:cNvCxnSpPr>
          <p:nvPr/>
        </p:nvCxnSpPr>
        <p:spPr>
          <a:xfrm flipH="1" flipV="1">
            <a:off x="2930225" y="4803346"/>
            <a:ext cx="232690" cy="69154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918DA2B-7CC6-7746-8049-DDD264DC364A}"/>
              </a:ext>
            </a:extLst>
          </p:cNvPr>
          <p:cNvCxnSpPr>
            <a:cxnSpLocks/>
          </p:cNvCxnSpPr>
          <p:nvPr/>
        </p:nvCxnSpPr>
        <p:spPr>
          <a:xfrm flipV="1">
            <a:off x="4138855" y="4784271"/>
            <a:ext cx="2251884" cy="710622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B8C8705-B324-734A-B10A-4F7144AA79DA}"/>
              </a:ext>
            </a:extLst>
          </p:cNvPr>
          <p:cNvCxnSpPr>
            <a:cxnSpLocks/>
          </p:cNvCxnSpPr>
          <p:nvPr/>
        </p:nvCxnSpPr>
        <p:spPr>
          <a:xfrm flipV="1">
            <a:off x="4727460" y="4798440"/>
            <a:ext cx="2251884" cy="710622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846D4D2-4B0C-BB47-A2FB-E8A7D1CA49E4}"/>
              </a:ext>
            </a:extLst>
          </p:cNvPr>
          <p:cNvSpPr/>
          <p:nvPr/>
        </p:nvSpPr>
        <p:spPr>
          <a:xfrm>
            <a:off x="6400076" y="4364667"/>
            <a:ext cx="593514" cy="43266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0C9D856-D067-7D43-B1C6-7AD512C52A3C}"/>
              </a:ext>
            </a:extLst>
          </p:cNvPr>
          <p:cNvSpPr/>
          <p:nvPr/>
        </p:nvSpPr>
        <p:spPr>
          <a:xfrm>
            <a:off x="2337765" y="4365188"/>
            <a:ext cx="593514" cy="432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827CC8-A322-AB44-AEB6-F6C2C25CFED3}"/>
              </a:ext>
            </a:extLst>
          </p:cNvPr>
          <p:cNvSpPr txBox="1"/>
          <p:nvPr/>
        </p:nvSpPr>
        <p:spPr>
          <a:xfrm>
            <a:off x="2479362" y="301541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52D2E4-5388-2846-83D0-BCFEFEE3312C}"/>
              </a:ext>
            </a:extLst>
          </p:cNvPr>
          <p:cNvSpPr txBox="1"/>
          <p:nvPr/>
        </p:nvSpPr>
        <p:spPr>
          <a:xfrm>
            <a:off x="1020297" y="30893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E46470-EEDE-334B-9243-9E1E0D9EC814}"/>
              </a:ext>
            </a:extLst>
          </p:cNvPr>
          <p:cNvSpPr txBox="1"/>
          <p:nvPr/>
        </p:nvSpPr>
        <p:spPr>
          <a:xfrm>
            <a:off x="1226007" y="4414115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40A13C-4690-8743-95F9-EBBE2B769937}"/>
              </a:ext>
            </a:extLst>
          </p:cNvPr>
          <p:cNvSpPr txBox="1"/>
          <p:nvPr/>
        </p:nvSpPr>
        <p:spPr>
          <a:xfrm>
            <a:off x="2286651" y="4395310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243DA9-99CE-A94E-B2FC-16773D956802}"/>
              </a:ext>
            </a:extLst>
          </p:cNvPr>
          <p:cNvSpPr txBox="1"/>
          <p:nvPr/>
        </p:nvSpPr>
        <p:spPr>
          <a:xfrm>
            <a:off x="5264797" y="3085185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8901AE-23A2-5442-BCEE-1B30AB42FE06}"/>
              </a:ext>
            </a:extLst>
          </p:cNvPr>
          <p:cNvSpPr txBox="1"/>
          <p:nvPr/>
        </p:nvSpPr>
        <p:spPr>
          <a:xfrm>
            <a:off x="6566179" y="30047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75F235-01C9-A942-85FC-BAA9D723643B}"/>
              </a:ext>
            </a:extLst>
          </p:cNvPr>
          <p:cNvSpPr txBox="1"/>
          <p:nvPr/>
        </p:nvSpPr>
        <p:spPr>
          <a:xfrm>
            <a:off x="5282175" y="44274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356AF6-181B-CA4A-BFE9-F9694603BA2B}"/>
              </a:ext>
            </a:extLst>
          </p:cNvPr>
          <p:cNvSpPr txBox="1"/>
          <p:nvPr/>
        </p:nvSpPr>
        <p:spPr>
          <a:xfrm>
            <a:off x="6523789" y="4400681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BBE57EE-DE02-314B-B4A3-260752C94CD6}"/>
              </a:ext>
            </a:extLst>
          </p:cNvPr>
          <p:cNvSpPr txBox="1"/>
          <p:nvPr/>
        </p:nvSpPr>
        <p:spPr>
          <a:xfrm>
            <a:off x="2690181" y="5524923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F9D520B-0141-804D-B6C1-4A409EB014C7}"/>
              </a:ext>
            </a:extLst>
          </p:cNvPr>
          <p:cNvSpPr txBox="1"/>
          <p:nvPr/>
        </p:nvSpPr>
        <p:spPr>
          <a:xfrm>
            <a:off x="4267465" y="5533641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D’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7A7FEB-B31D-B543-B5EC-2CB7E8D15DB8}"/>
              </a:ext>
            </a:extLst>
          </p:cNvPr>
          <p:cNvSpPr/>
          <p:nvPr/>
        </p:nvSpPr>
        <p:spPr>
          <a:xfrm>
            <a:off x="6809707" y="1866983"/>
            <a:ext cx="593514" cy="432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A534203-CF18-0048-BAA2-A5EF33573184}"/>
              </a:ext>
            </a:extLst>
          </p:cNvPr>
          <p:cNvSpPr/>
          <p:nvPr/>
        </p:nvSpPr>
        <p:spPr>
          <a:xfrm>
            <a:off x="7585659" y="1939440"/>
            <a:ext cx="611065" cy="285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E1145A5-196D-3C41-B6B0-3D0F49B99E1D}"/>
              </a:ext>
            </a:extLst>
          </p:cNvPr>
          <p:cNvSpPr/>
          <p:nvPr/>
        </p:nvSpPr>
        <p:spPr>
          <a:xfrm>
            <a:off x="8379161" y="1866983"/>
            <a:ext cx="593514" cy="432660"/>
          </a:xfrm>
          <a:prstGeom prst="rect">
            <a:avLst/>
          </a:prstGeom>
          <a:solidFill>
            <a:srgbClr val="FF8F9A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B05641-3714-0D4B-896B-5A5598CCDF74}"/>
              </a:ext>
            </a:extLst>
          </p:cNvPr>
          <p:cNvSpPr txBox="1"/>
          <p:nvPr/>
        </p:nvSpPr>
        <p:spPr>
          <a:xfrm>
            <a:off x="6953029" y="1911993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F640B6-5D7A-8544-9BBF-35AD63DF95B1}"/>
              </a:ext>
            </a:extLst>
          </p:cNvPr>
          <p:cNvSpPr txBox="1"/>
          <p:nvPr/>
        </p:nvSpPr>
        <p:spPr>
          <a:xfrm>
            <a:off x="8530609" y="1897382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B’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B6EC90-785F-2D47-B342-5CECB7D1C682}"/>
              </a:ext>
            </a:extLst>
          </p:cNvPr>
          <p:cNvSpPr/>
          <p:nvPr/>
        </p:nvSpPr>
        <p:spPr>
          <a:xfrm>
            <a:off x="9243386" y="2918013"/>
            <a:ext cx="2172780" cy="20656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8" name="Cloud 77">
            <a:extLst>
              <a:ext uri="{FF2B5EF4-FFF2-40B4-BE49-F238E27FC236}">
                <a16:creationId xmlns:a16="http://schemas.microsoft.com/office/drawing/2014/main" id="{1FAE02FF-2E87-614E-AEDB-8B6BDB1E92D0}"/>
              </a:ext>
            </a:extLst>
          </p:cNvPr>
          <p:cNvSpPr/>
          <p:nvPr/>
        </p:nvSpPr>
        <p:spPr>
          <a:xfrm>
            <a:off x="9736262" y="3469310"/>
            <a:ext cx="1118052" cy="89482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76820B9-07DE-E949-B24B-CB2C868DF3B6}"/>
              </a:ext>
            </a:extLst>
          </p:cNvPr>
          <p:cNvSpPr txBox="1"/>
          <p:nvPr/>
        </p:nvSpPr>
        <p:spPr>
          <a:xfrm>
            <a:off x="9802407" y="3728338"/>
            <a:ext cx="9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E3D5EF-D9A7-1E40-89C8-446E3D260799}"/>
              </a:ext>
            </a:extLst>
          </p:cNvPr>
          <p:cNvSpPr/>
          <p:nvPr/>
        </p:nvSpPr>
        <p:spPr>
          <a:xfrm>
            <a:off x="10621623" y="436413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3BF96A-DEF7-EB4C-AF51-C0A66F90259C}"/>
              </a:ext>
            </a:extLst>
          </p:cNvPr>
          <p:cNvSpPr/>
          <p:nvPr/>
        </p:nvSpPr>
        <p:spPr>
          <a:xfrm>
            <a:off x="9362921" y="4386510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7368FA-41CB-854E-8EEC-448498D46521}"/>
              </a:ext>
            </a:extLst>
          </p:cNvPr>
          <p:cNvSpPr/>
          <p:nvPr/>
        </p:nvSpPr>
        <p:spPr>
          <a:xfrm>
            <a:off x="9362921" y="3044561"/>
            <a:ext cx="593514" cy="432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5A49EF4-72EC-B64F-84DF-605FCA705895}"/>
              </a:ext>
            </a:extLst>
          </p:cNvPr>
          <p:cNvSpPr/>
          <p:nvPr/>
        </p:nvSpPr>
        <p:spPr>
          <a:xfrm>
            <a:off x="10622065" y="4364667"/>
            <a:ext cx="593514" cy="43266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94A84DD-901A-6B49-9CA0-E73AE31AC30D}"/>
              </a:ext>
            </a:extLst>
          </p:cNvPr>
          <p:cNvSpPr txBox="1"/>
          <p:nvPr/>
        </p:nvSpPr>
        <p:spPr>
          <a:xfrm>
            <a:off x="9486786" y="3085185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9A65A8F-9BEC-EE44-8A1F-C23C0CA2109C}"/>
              </a:ext>
            </a:extLst>
          </p:cNvPr>
          <p:cNvSpPr txBox="1"/>
          <p:nvPr/>
        </p:nvSpPr>
        <p:spPr>
          <a:xfrm>
            <a:off x="10788168" y="30047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3035219-4E7E-DF49-91F9-6148372FB512}"/>
              </a:ext>
            </a:extLst>
          </p:cNvPr>
          <p:cNvSpPr txBox="1"/>
          <p:nvPr/>
        </p:nvSpPr>
        <p:spPr>
          <a:xfrm>
            <a:off x="9504164" y="4427459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0697EEA-387B-6C49-9EFC-E3D181D21271}"/>
              </a:ext>
            </a:extLst>
          </p:cNvPr>
          <p:cNvSpPr txBox="1"/>
          <p:nvPr/>
        </p:nvSpPr>
        <p:spPr>
          <a:xfrm>
            <a:off x="10745778" y="4400681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D’</a:t>
            </a: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DFD3E4F-BEF1-C74D-9DF6-51AB2FBFFA7D}"/>
              </a:ext>
            </a:extLst>
          </p:cNvPr>
          <p:cNvSpPr/>
          <p:nvPr/>
        </p:nvSpPr>
        <p:spPr>
          <a:xfrm>
            <a:off x="7536375" y="3626360"/>
            <a:ext cx="1407203" cy="491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C73DDA0-A7DF-3642-B7AE-EC8E521F2959}"/>
              </a:ext>
            </a:extLst>
          </p:cNvPr>
          <p:cNvSpPr/>
          <p:nvPr/>
        </p:nvSpPr>
        <p:spPr>
          <a:xfrm>
            <a:off x="6409738" y="2977945"/>
            <a:ext cx="593514" cy="432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D976FE-F1EC-D645-BAA5-45E6E69F2622}"/>
              </a:ext>
            </a:extLst>
          </p:cNvPr>
          <p:cNvSpPr txBox="1"/>
          <p:nvPr/>
        </p:nvSpPr>
        <p:spPr>
          <a:xfrm>
            <a:off x="6553060" y="3022955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7465AC-6D9A-BE44-81CB-863A54889463}"/>
              </a:ext>
            </a:extLst>
          </p:cNvPr>
          <p:cNvSpPr/>
          <p:nvPr/>
        </p:nvSpPr>
        <p:spPr>
          <a:xfrm>
            <a:off x="10631195" y="2978534"/>
            <a:ext cx="593514" cy="432660"/>
          </a:xfrm>
          <a:prstGeom prst="rect">
            <a:avLst/>
          </a:prstGeom>
          <a:solidFill>
            <a:srgbClr val="FF8F9A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58B8C7-3FCB-2343-B0EB-8E4E3491FE50}"/>
              </a:ext>
            </a:extLst>
          </p:cNvPr>
          <p:cNvSpPr txBox="1"/>
          <p:nvPr/>
        </p:nvSpPr>
        <p:spPr>
          <a:xfrm>
            <a:off x="10782643" y="3008933"/>
            <a:ext cx="71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B’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C7D4130-3847-C04E-9ABA-6EE17712702C}"/>
              </a:ext>
            </a:extLst>
          </p:cNvPr>
          <p:cNvCxnSpPr>
            <a:cxnSpLocks/>
          </p:cNvCxnSpPr>
          <p:nvPr/>
        </p:nvCxnSpPr>
        <p:spPr>
          <a:xfrm flipV="1">
            <a:off x="6409738" y="2270746"/>
            <a:ext cx="401270" cy="69716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A705C68-E7EB-4347-BC15-C1FA2E253AAD}"/>
              </a:ext>
            </a:extLst>
          </p:cNvPr>
          <p:cNvCxnSpPr>
            <a:cxnSpLocks/>
          </p:cNvCxnSpPr>
          <p:nvPr/>
        </p:nvCxnSpPr>
        <p:spPr>
          <a:xfrm flipV="1">
            <a:off x="6993148" y="2299521"/>
            <a:ext cx="401270" cy="69716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C8C709B-9850-1348-9D53-BBFBEA29316E}"/>
              </a:ext>
            </a:extLst>
          </p:cNvPr>
          <p:cNvCxnSpPr>
            <a:cxnSpLocks/>
          </p:cNvCxnSpPr>
          <p:nvPr/>
        </p:nvCxnSpPr>
        <p:spPr>
          <a:xfrm flipH="1" flipV="1">
            <a:off x="8374717" y="2299524"/>
            <a:ext cx="2246357" cy="67768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98F9336-7DCC-1149-8199-5C3FE3AB64E0}"/>
              </a:ext>
            </a:extLst>
          </p:cNvPr>
          <p:cNvCxnSpPr>
            <a:cxnSpLocks/>
          </p:cNvCxnSpPr>
          <p:nvPr/>
        </p:nvCxnSpPr>
        <p:spPr>
          <a:xfrm flipH="1" flipV="1">
            <a:off x="8967682" y="2300417"/>
            <a:ext cx="2247455" cy="67558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98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9"/>
    </mc:Choice>
    <mc:Fallback>
      <p:transition spd="slow" advTm="1467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0C8D4-A19F-D34E-B3FE-5A8DB9A0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argument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A1B3-F690-B241-9747-F4335B9F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an action consists only of </a:t>
            </a:r>
            <a:r>
              <a:rPr lang="en-US" b="1"/>
              <a:t>receives</a:t>
            </a:r>
            <a:r>
              <a:rPr lang="en-US"/>
              <a:t> followed by </a:t>
            </a:r>
            <a:r>
              <a:rPr lang="en-US" b="1"/>
              <a:t>sends</a:t>
            </a:r>
            <a:r>
              <a:rPr lang="en-US"/>
              <a:t>, we can treat the action as </a:t>
            </a:r>
            <a:r>
              <a:rPr lang="en-US" b="1"/>
              <a:t>atomic</a:t>
            </a:r>
            <a:r>
              <a:rPr lang="en-US"/>
              <a:t>.</a:t>
            </a:r>
          </a:p>
          <a:p>
            <a:r>
              <a:rPr lang="en-US"/>
              <a:t>This is a special case of something called a </a:t>
            </a:r>
            <a:r>
              <a:rPr lang="en-US" i="1"/>
              <a:t>reduction argument</a:t>
            </a:r>
            <a:r>
              <a:rPr lang="en-US"/>
              <a:t> (Lipton ‘75)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2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80"/>
    </mc:Choice>
    <mc:Fallback>
      <p:transition spd="slow" advTm="2418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E60EFE-D64A-DD48-BFCC-5ECED3573FE2}"/>
              </a:ext>
            </a:extLst>
          </p:cNvPr>
          <p:cNvSpPr/>
          <p:nvPr/>
        </p:nvSpPr>
        <p:spPr>
          <a:xfrm>
            <a:off x="1949824" y="3356722"/>
            <a:ext cx="9762564" cy="1605243"/>
          </a:xfrm>
          <a:prstGeom prst="roundRect">
            <a:avLst/>
          </a:prstGeom>
          <a:solidFill>
            <a:srgbClr val="F2AEE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4C3A0F-27F1-3843-B7AE-D2A02AD09F5B}"/>
              </a:ext>
            </a:extLst>
          </p:cNvPr>
          <p:cNvSpPr/>
          <p:nvPr/>
        </p:nvSpPr>
        <p:spPr>
          <a:xfrm>
            <a:off x="457200" y="1559859"/>
            <a:ext cx="10219765" cy="14388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98BAB-2AAE-4948-9D8C-1DC40FCB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647" y="297072"/>
            <a:ext cx="10515600" cy="1325563"/>
          </a:xfrm>
        </p:spPr>
        <p:txBody>
          <a:bodyPr/>
          <a:lstStyle/>
          <a:p>
            <a:r>
              <a:rPr lang="en-US"/>
              <a:t>A trilogy of three intern talks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57DA48-0E4A-A049-AA59-46B4913CCB34}"/>
              </a:ext>
            </a:extLst>
          </p:cNvPr>
          <p:cNvSpPr/>
          <p:nvPr/>
        </p:nvSpPr>
        <p:spPr>
          <a:xfrm>
            <a:off x="457199" y="5264150"/>
            <a:ext cx="10219765" cy="14388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4359FD-7070-0143-953A-27CC2E8A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164" y="3485590"/>
            <a:ext cx="1371600" cy="1308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19094E-D5BD-094B-BFC3-940373BB2059}"/>
              </a:ext>
            </a:extLst>
          </p:cNvPr>
          <p:cNvSpPr txBox="1"/>
          <p:nvPr/>
        </p:nvSpPr>
        <p:spPr>
          <a:xfrm>
            <a:off x="2599764" y="1759915"/>
            <a:ext cx="699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pple Chancery" panose="03020702040506060504" pitchFamily="66" charset="-79"/>
                <a:cs typeface="Apple Chancery" panose="03020702040506060504" pitchFamily="66" charset="-79"/>
              </a:rPr>
              <a:t>The Fellowship of the Linear Types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FEDCF3-A399-A64C-B2B6-5C79378E5DC8}"/>
              </a:ext>
            </a:extLst>
          </p:cNvPr>
          <p:cNvSpPr txBox="1"/>
          <p:nvPr/>
        </p:nvSpPr>
        <p:spPr>
          <a:xfrm>
            <a:off x="3939986" y="3574568"/>
            <a:ext cx="325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pple Chancery" panose="03020702040506060504" pitchFamily="66" charset="-79"/>
                <a:cs typeface="Apple Chancery" panose="03020702040506060504" pitchFamily="66" charset="-79"/>
              </a:rPr>
              <a:t>The </a:t>
            </a:r>
            <a:r>
              <a:rPr lang="en-US" sz="3200" b="1">
                <a:latin typeface="Apple Chancery" panose="03020702040506060504" pitchFamily="66" charset="-79"/>
                <a:cs typeface="Apple Chancery" panose="03020702040506060504" pitchFamily="66" charset="-79"/>
              </a:rPr>
              <a:t>n</a:t>
            </a:r>
            <a:r>
              <a:rPr lang="en-US" sz="3200">
                <a:latin typeface="Apple Chancery" panose="03020702040506060504" pitchFamily="66" charset="-79"/>
                <a:cs typeface="Apple Chancery" panose="03020702040506060504" pitchFamily="66" charset="-79"/>
              </a:rPr>
              <a:t> Threads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607654-DDC0-CE47-9DE4-1D6D348E79AA}"/>
              </a:ext>
            </a:extLst>
          </p:cNvPr>
          <p:cNvSpPr txBox="1"/>
          <p:nvPr/>
        </p:nvSpPr>
        <p:spPr>
          <a:xfrm>
            <a:off x="3097303" y="5398792"/>
            <a:ext cx="325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pple Chancery" panose="03020702040506060504" pitchFamily="66" charset="-79"/>
                <a:cs typeface="Apple Chancery" panose="03020702040506060504" pitchFamily="66" charset="-79"/>
              </a:rPr>
              <a:t>??? </a:t>
            </a:r>
            <a:r>
              <a:rPr lang="en-US" sz="2000">
                <a:latin typeface="Apple Chancery" panose="03020702040506060504" pitchFamily="66" charset="-79"/>
                <a:cs typeface="Apple Chancery" panose="03020702040506060504" pitchFamily="66" charset="-79"/>
              </a:rPr>
              <a:t>(Title TBA)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4756C5-339A-6C49-A9F6-AC43ECB4ACE1}"/>
              </a:ext>
            </a:extLst>
          </p:cNvPr>
          <p:cNvSpPr txBox="1"/>
          <p:nvPr/>
        </p:nvSpPr>
        <p:spPr>
          <a:xfrm>
            <a:off x="7194175" y="2461304"/>
            <a:ext cx="224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—  Andrea Lattuada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AC151-C14B-704A-8726-EEB2916DE973}"/>
              </a:ext>
            </a:extLst>
          </p:cNvPr>
          <p:cNvSpPr txBox="1"/>
          <p:nvPr/>
        </p:nvSpPr>
        <p:spPr>
          <a:xfrm>
            <a:off x="6095999" y="4318997"/>
            <a:ext cx="224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—  Travis Hance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C01C2A-7062-2045-A213-023797F7BA4D}"/>
              </a:ext>
            </a:extLst>
          </p:cNvPr>
          <p:cNvSpPr txBox="1"/>
          <p:nvPr/>
        </p:nvSpPr>
        <p:spPr>
          <a:xfrm>
            <a:off x="5387787" y="6131282"/>
            <a:ext cx="224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—  Jialin Li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9A5DA5B-7721-1A41-BADB-803A0445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79" y="5387228"/>
            <a:ext cx="1333500" cy="1257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81E1A9-2F8E-F546-80D7-BBBD0FEAE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65" y="1622635"/>
            <a:ext cx="1295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69"/>
    </mc:Choice>
    <mc:Fallback>
      <p:transition spd="slow" advTm="1156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0C8D4-A19F-D34E-B3FE-5A8DB9A0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argument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A1B3-F690-B241-9747-F4335B9F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an action consists only of </a:t>
            </a:r>
            <a:r>
              <a:rPr lang="en-US" b="1"/>
              <a:t>receives</a:t>
            </a:r>
            <a:r>
              <a:rPr lang="en-US"/>
              <a:t> followed by </a:t>
            </a:r>
            <a:r>
              <a:rPr lang="en-US" b="1"/>
              <a:t>sends</a:t>
            </a:r>
            <a:r>
              <a:rPr lang="en-US"/>
              <a:t>, we can treat the action as </a:t>
            </a:r>
            <a:r>
              <a:rPr lang="en-US" b="1"/>
              <a:t>atomic</a:t>
            </a:r>
            <a:r>
              <a:rPr lang="en-US"/>
              <a:t>.</a:t>
            </a:r>
          </a:p>
          <a:p>
            <a:r>
              <a:rPr lang="en-US"/>
              <a:t>This is a </a:t>
            </a:r>
            <a:r>
              <a:rPr lang="en-US" i="1"/>
              <a:t>reduction argument</a:t>
            </a:r>
            <a:r>
              <a:rPr lang="en-US"/>
              <a:t> (Lipton ‘75)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10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E599-8D8D-8643-B7C4-8B75870E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argument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753FE-3FFB-8841-950A-66537C3F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an action consists only of </a:t>
            </a:r>
            <a:r>
              <a:rPr lang="en-US" b="1">
                <a:solidFill>
                  <a:srgbClr val="C00000"/>
                </a:solidFill>
              </a:rPr>
              <a:t>right movers</a:t>
            </a:r>
            <a:r>
              <a:rPr lang="en-US"/>
              <a:t> followed by </a:t>
            </a:r>
            <a:r>
              <a:rPr lang="en-US" b="1">
                <a:solidFill>
                  <a:srgbClr val="C00000"/>
                </a:solidFill>
              </a:rPr>
              <a:t>left movers</a:t>
            </a:r>
            <a:r>
              <a:rPr lang="en-US"/>
              <a:t>, we can model the action as </a:t>
            </a:r>
            <a:r>
              <a:rPr lang="en-US" b="1"/>
              <a:t>atomic</a:t>
            </a:r>
            <a:r>
              <a:rPr lang="en-US"/>
              <a:t>.</a:t>
            </a:r>
          </a:p>
          <a:p>
            <a:r>
              <a:rPr lang="en-US"/>
              <a:t>This is a </a:t>
            </a:r>
            <a:r>
              <a:rPr lang="en-US" i="1"/>
              <a:t>reduction argument</a:t>
            </a:r>
            <a:r>
              <a:rPr lang="en-US"/>
              <a:t> (Lipton ‘75)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CIVL verification framework (2015) can verify that actions are movers.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5C8D5A-FA6A-2444-A51D-ED65FC973C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9552364"/>
              </p:ext>
            </p:extLst>
          </p:nvPr>
        </p:nvGraphicFramePr>
        <p:xfrm>
          <a:off x="3337314" y="3626039"/>
          <a:ext cx="486987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37">
                  <a:extLst>
                    <a:ext uri="{9D8B030D-6E8A-4147-A177-3AD203B41FA5}">
                      <a16:colId xmlns:a16="http://schemas.microsoft.com/office/drawing/2014/main" val="460558423"/>
                    </a:ext>
                  </a:extLst>
                </a:gridCol>
                <a:gridCol w="2434937">
                  <a:extLst>
                    <a:ext uri="{9D8B030D-6E8A-4147-A177-3AD203B41FA5}">
                      <a16:colId xmlns:a16="http://schemas.microsoft.com/office/drawing/2014/main" val="26892608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Right 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Left mover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73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Receive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8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Lock acquire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Lock 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8394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B9F43DA-B1C3-0E4F-BF99-56CE50B02A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220965"/>
              </p:ext>
            </p:extLst>
          </p:nvPr>
        </p:nvGraphicFramePr>
        <p:xfrm>
          <a:off x="3337314" y="3626039"/>
          <a:ext cx="486987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37">
                  <a:extLst>
                    <a:ext uri="{9D8B030D-6E8A-4147-A177-3AD203B41FA5}">
                      <a16:colId xmlns:a16="http://schemas.microsoft.com/office/drawing/2014/main" val="460558423"/>
                    </a:ext>
                  </a:extLst>
                </a:gridCol>
                <a:gridCol w="2434937">
                  <a:extLst>
                    <a:ext uri="{9D8B030D-6E8A-4147-A177-3AD203B41FA5}">
                      <a16:colId xmlns:a16="http://schemas.microsoft.com/office/drawing/2014/main" val="2689260857"/>
                    </a:ext>
                  </a:extLst>
                </a:gridCol>
              </a:tblGrid>
              <a:tr h="347345">
                <a:tc>
                  <a:txBody>
                    <a:bodyPr/>
                    <a:lstStyle/>
                    <a:p>
                      <a:r>
                        <a:rPr lang="en-US"/>
                        <a:t>Right 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Left mover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73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Receive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80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69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B15B-5297-074E-9F8A-7474EA87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argument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0E493-A2AD-9D4E-B746-94497C373F96}"/>
              </a:ext>
            </a:extLst>
          </p:cNvPr>
          <p:cNvGrpSpPr/>
          <p:nvPr/>
        </p:nvGrpSpPr>
        <p:grpSpPr>
          <a:xfrm>
            <a:off x="3562523" y="3485819"/>
            <a:ext cx="592161" cy="1996314"/>
            <a:chOff x="4015096" y="3969811"/>
            <a:chExt cx="592161" cy="19963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557826-6A1C-DA4B-9A08-75AB94890703}"/>
                </a:ext>
              </a:extLst>
            </p:cNvPr>
            <p:cNvGrpSpPr/>
            <p:nvPr/>
          </p:nvGrpSpPr>
          <p:grpSpPr>
            <a:xfrm>
              <a:off x="4160989" y="4521347"/>
              <a:ext cx="336178" cy="1444778"/>
              <a:chOff x="4849249" y="4504029"/>
              <a:chExt cx="336178" cy="1444778"/>
            </a:xfrm>
          </p:grpSpPr>
          <p:sp>
            <p:nvSpPr>
              <p:cNvPr id="8" name="Up Arrow 7">
                <a:extLst>
                  <a:ext uri="{FF2B5EF4-FFF2-40B4-BE49-F238E27FC236}">
                    <a16:creationId xmlns:a16="http://schemas.microsoft.com/office/drawing/2014/main" id="{659040FD-01B4-8B4D-ACA9-A3243FAF1429}"/>
                  </a:ext>
                </a:extLst>
              </p:cNvPr>
              <p:cNvSpPr/>
              <p:nvPr/>
            </p:nvSpPr>
            <p:spPr>
              <a:xfrm>
                <a:off x="4898515" y="4504029"/>
                <a:ext cx="286911" cy="1444778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4382C69-9C1C-4A4A-9D40-2539C4F2E905}"/>
                  </a:ext>
                </a:extLst>
              </p:cNvPr>
              <p:cNvGrpSpPr/>
              <p:nvPr/>
            </p:nvGrpSpPr>
            <p:grpSpPr>
              <a:xfrm>
                <a:off x="4849249" y="4722350"/>
                <a:ext cx="336178" cy="551330"/>
                <a:chOff x="8740588" y="1011788"/>
                <a:chExt cx="658908" cy="981636"/>
              </a:xfrm>
            </p:grpSpPr>
            <p:sp>
              <p:nvSpPr>
                <p:cNvPr id="10" name="Snip Single Corner Rectangle 9">
                  <a:extLst>
                    <a:ext uri="{FF2B5EF4-FFF2-40B4-BE49-F238E27FC236}">
                      <a16:creationId xmlns:a16="http://schemas.microsoft.com/office/drawing/2014/main" id="{198E4FB7-4F32-B341-8A07-A15B6B1BED64}"/>
                    </a:ext>
                  </a:extLst>
                </p:cNvPr>
                <p:cNvSpPr/>
                <p:nvPr/>
              </p:nvSpPr>
              <p:spPr>
                <a:xfrm>
                  <a:off x="8740588" y="1011788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A0065518-398B-434B-901C-FB15C2A2797D}"/>
                    </a:ext>
                  </a:extLst>
                </p:cNvPr>
                <p:cNvCxnSpPr>
                  <a:stCxn id="10" idx="3"/>
                </p:cNvCxnSpPr>
                <p:nvPr/>
              </p:nvCxnSpPr>
              <p:spPr>
                <a:xfrm>
                  <a:off x="9070042" y="1011788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3D953A7-B1BF-E248-BE08-4F5C5CC030E2}"/>
                    </a:ext>
                  </a:extLst>
                </p:cNvPr>
                <p:cNvCxnSpPr/>
                <p:nvPr/>
              </p:nvCxnSpPr>
              <p:spPr>
                <a:xfrm flipH="1">
                  <a:off x="9070042" y="1347965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E9FAD1-78A0-6342-B132-E9C920D93A2C}"/>
                </a:ext>
              </a:extLst>
            </p:cNvPr>
            <p:cNvSpPr txBox="1"/>
            <p:nvPr/>
          </p:nvSpPr>
          <p:spPr>
            <a:xfrm>
              <a:off x="4015096" y="3969811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5FB794-D9A6-5746-B00C-2ACA4C31E6CA}"/>
              </a:ext>
            </a:extLst>
          </p:cNvPr>
          <p:cNvGrpSpPr/>
          <p:nvPr/>
        </p:nvGrpSpPr>
        <p:grpSpPr>
          <a:xfrm>
            <a:off x="4288653" y="3479059"/>
            <a:ext cx="592161" cy="1897299"/>
            <a:chOff x="5618205" y="3980293"/>
            <a:chExt cx="592161" cy="18972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44508F-279E-2141-93CA-C665B9D95E1E}"/>
                </a:ext>
              </a:extLst>
            </p:cNvPr>
            <p:cNvGrpSpPr/>
            <p:nvPr/>
          </p:nvGrpSpPr>
          <p:grpSpPr>
            <a:xfrm>
              <a:off x="5759823" y="4525343"/>
              <a:ext cx="336178" cy="1352249"/>
              <a:chOff x="5759823" y="4525343"/>
              <a:chExt cx="336178" cy="1352249"/>
            </a:xfrm>
          </p:grpSpPr>
          <p:sp>
            <p:nvSpPr>
              <p:cNvPr id="16" name="Up Arrow 15">
                <a:extLst>
                  <a:ext uri="{FF2B5EF4-FFF2-40B4-BE49-F238E27FC236}">
                    <a16:creationId xmlns:a16="http://schemas.microsoft.com/office/drawing/2014/main" id="{052F550B-A72B-514B-BBFF-FCE0C2761837}"/>
                  </a:ext>
                </a:extLst>
              </p:cNvPr>
              <p:cNvSpPr/>
              <p:nvPr/>
            </p:nvSpPr>
            <p:spPr>
              <a:xfrm>
                <a:off x="5793989" y="4525343"/>
                <a:ext cx="215316" cy="1352249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F61F77F-A113-A54C-AB32-E842BB08D261}"/>
                  </a:ext>
                </a:extLst>
              </p:cNvPr>
              <p:cNvGrpSpPr/>
              <p:nvPr/>
            </p:nvGrpSpPr>
            <p:grpSpPr>
              <a:xfrm>
                <a:off x="5759823" y="4721048"/>
                <a:ext cx="336178" cy="551330"/>
                <a:chOff x="8740588" y="990081"/>
                <a:chExt cx="658908" cy="981636"/>
              </a:xfrm>
            </p:grpSpPr>
            <p:sp>
              <p:nvSpPr>
                <p:cNvPr id="18" name="Snip Single Corner Rectangle 17">
                  <a:extLst>
                    <a:ext uri="{FF2B5EF4-FFF2-40B4-BE49-F238E27FC236}">
                      <a16:creationId xmlns:a16="http://schemas.microsoft.com/office/drawing/2014/main" id="{E29C5AD0-4428-1241-8E99-9D9C0B624E31}"/>
                    </a:ext>
                  </a:extLst>
                </p:cNvPr>
                <p:cNvSpPr/>
                <p:nvPr/>
              </p:nvSpPr>
              <p:spPr>
                <a:xfrm>
                  <a:off x="8740588" y="990081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rgbClr val="F2AE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401E9B5-A225-9841-9B2E-6BF62978791F}"/>
                    </a:ext>
                  </a:extLst>
                </p:cNvPr>
                <p:cNvCxnSpPr>
                  <a:stCxn id="18" idx="3"/>
                </p:cNvCxnSpPr>
                <p:nvPr/>
              </p:nvCxnSpPr>
              <p:spPr>
                <a:xfrm>
                  <a:off x="9070042" y="990081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2B2D7FB-2555-B442-BB79-4336719D10F4}"/>
                    </a:ext>
                  </a:extLst>
                </p:cNvPr>
                <p:cNvCxnSpPr/>
                <p:nvPr/>
              </p:nvCxnSpPr>
              <p:spPr>
                <a:xfrm flipH="1">
                  <a:off x="9070042" y="1306440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AC908-939E-7144-A11A-76495DCBBED1}"/>
                </a:ext>
              </a:extLst>
            </p:cNvPr>
            <p:cNvSpPr txBox="1"/>
            <p:nvPr/>
          </p:nvSpPr>
          <p:spPr>
            <a:xfrm>
              <a:off x="5618205" y="3980293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D3131CE-3EFB-0B4D-B109-8A394673F386}"/>
              </a:ext>
            </a:extLst>
          </p:cNvPr>
          <p:cNvSpPr/>
          <p:nvPr/>
        </p:nvSpPr>
        <p:spPr>
          <a:xfrm>
            <a:off x="3012822" y="3661145"/>
            <a:ext cx="5832192" cy="414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7DDA6B-68EC-634C-AE9C-9214C40BE055}"/>
              </a:ext>
            </a:extLst>
          </p:cNvPr>
          <p:cNvGrpSpPr/>
          <p:nvPr/>
        </p:nvGrpSpPr>
        <p:grpSpPr>
          <a:xfrm>
            <a:off x="4909634" y="3476006"/>
            <a:ext cx="639010" cy="1548653"/>
            <a:chOff x="6168213" y="4085054"/>
            <a:chExt cx="639010" cy="15486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1621751-9373-0943-9358-64C07D4121C0}"/>
                </a:ext>
              </a:extLst>
            </p:cNvPr>
            <p:cNvGrpSpPr/>
            <p:nvPr/>
          </p:nvGrpSpPr>
          <p:grpSpPr>
            <a:xfrm>
              <a:off x="6319630" y="4615905"/>
              <a:ext cx="336178" cy="1017802"/>
              <a:chOff x="6319630" y="4615905"/>
              <a:chExt cx="336178" cy="1017802"/>
            </a:xfrm>
          </p:grpSpPr>
          <p:sp>
            <p:nvSpPr>
              <p:cNvPr id="27" name="Up Arrow 26">
                <a:extLst>
                  <a:ext uri="{FF2B5EF4-FFF2-40B4-BE49-F238E27FC236}">
                    <a16:creationId xmlns:a16="http://schemas.microsoft.com/office/drawing/2014/main" id="{5BA504F6-C45E-F14B-BBC0-25AA2D0ECC94}"/>
                  </a:ext>
                </a:extLst>
              </p:cNvPr>
              <p:cNvSpPr/>
              <p:nvPr/>
            </p:nvSpPr>
            <p:spPr>
              <a:xfrm rot="10800000">
                <a:off x="6382983" y="4615905"/>
                <a:ext cx="260164" cy="1017802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A26DF3A-E6BA-5548-8E03-017D33121AF4}"/>
                  </a:ext>
                </a:extLst>
              </p:cNvPr>
              <p:cNvGrpSpPr/>
              <p:nvPr/>
            </p:nvGrpSpPr>
            <p:grpSpPr>
              <a:xfrm>
                <a:off x="6319630" y="4777931"/>
                <a:ext cx="336178" cy="551330"/>
                <a:chOff x="8740588" y="1055204"/>
                <a:chExt cx="658908" cy="981636"/>
              </a:xfrm>
            </p:grpSpPr>
            <p:sp>
              <p:nvSpPr>
                <p:cNvPr id="29" name="Snip Single Corner Rectangle 28">
                  <a:extLst>
                    <a:ext uri="{FF2B5EF4-FFF2-40B4-BE49-F238E27FC236}">
                      <a16:creationId xmlns:a16="http://schemas.microsoft.com/office/drawing/2014/main" id="{C4C6D4EC-31B0-CC4D-9963-3DE784FDA960}"/>
                    </a:ext>
                  </a:extLst>
                </p:cNvPr>
                <p:cNvSpPr/>
                <p:nvPr/>
              </p:nvSpPr>
              <p:spPr>
                <a:xfrm>
                  <a:off x="8740588" y="1055204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91EC52-825A-9745-9CB1-1D3B21C3D10F}"/>
                    </a:ext>
                  </a:extLst>
                </p:cNvPr>
                <p:cNvCxnSpPr>
                  <a:stCxn id="29" idx="3"/>
                </p:cNvCxnSpPr>
                <p:nvPr/>
              </p:nvCxnSpPr>
              <p:spPr>
                <a:xfrm>
                  <a:off x="9070042" y="1055204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74D39E-28BF-8B48-8532-2F643C468B48}"/>
                    </a:ext>
                  </a:extLst>
                </p:cNvPr>
                <p:cNvCxnSpPr/>
                <p:nvPr/>
              </p:nvCxnSpPr>
              <p:spPr>
                <a:xfrm flipH="1">
                  <a:off x="9070042" y="1384907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93CB35-249F-BF49-BA1C-8C806A190A25}"/>
                </a:ext>
              </a:extLst>
            </p:cNvPr>
            <p:cNvSpPr txBox="1"/>
            <p:nvPr/>
          </p:nvSpPr>
          <p:spPr>
            <a:xfrm>
              <a:off x="6168213" y="4085054"/>
              <a:ext cx="63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send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415171-A496-864C-8F6F-C4F9F20975FB}"/>
              </a:ext>
            </a:extLst>
          </p:cNvPr>
          <p:cNvGrpSpPr/>
          <p:nvPr/>
        </p:nvGrpSpPr>
        <p:grpSpPr>
          <a:xfrm>
            <a:off x="2868967" y="3608730"/>
            <a:ext cx="856633" cy="432660"/>
            <a:chOff x="1717711" y="2791292"/>
            <a:chExt cx="856633" cy="4326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066927-A90A-8E41-B4C4-170A28A79C87}"/>
                </a:ext>
              </a:extLst>
            </p:cNvPr>
            <p:cNvSpPr/>
            <p:nvPr/>
          </p:nvSpPr>
          <p:spPr>
            <a:xfrm>
              <a:off x="1717711" y="2791292"/>
              <a:ext cx="593514" cy="432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4BF2E2-075C-EA43-A6E7-E6C8CAB094A2}"/>
                </a:ext>
              </a:extLst>
            </p:cNvPr>
            <p:cNvSpPr txBox="1"/>
            <p:nvPr/>
          </p:nvSpPr>
          <p:spPr>
            <a:xfrm>
              <a:off x="1861567" y="2836302"/>
              <a:ext cx="712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CE99F09-F181-CD49-87FD-BB1551BF0785}"/>
              </a:ext>
            </a:extLst>
          </p:cNvPr>
          <p:cNvGrpSpPr/>
          <p:nvPr/>
        </p:nvGrpSpPr>
        <p:grpSpPr>
          <a:xfrm>
            <a:off x="8845014" y="3590412"/>
            <a:ext cx="864225" cy="432660"/>
            <a:chOff x="8379161" y="1866983"/>
            <a:chExt cx="864225" cy="4326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651D94-32C0-7146-B6B6-8AF43558F58E}"/>
                </a:ext>
              </a:extLst>
            </p:cNvPr>
            <p:cNvSpPr/>
            <p:nvPr/>
          </p:nvSpPr>
          <p:spPr>
            <a:xfrm>
              <a:off x="8379161" y="1866983"/>
              <a:ext cx="593514" cy="432660"/>
            </a:xfrm>
            <a:prstGeom prst="rect">
              <a:avLst/>
            </a:prstGeom>
            <a:solidFill>
              <a:srgbClr val="FF8F9A"/>
            </a:solidFill>
            <a:ln>
              <a:solidFill>
                <a:srgbClr val="C13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6CE42F-3EAB-2948-8541-C4D499B30FD1}"/>
                </a:ext>
              </a:extLst>
            </p:cNvPr>
            <p:cNvSpPr txBox="1"/>
            <p:nvPr/>
          </p:nvSpPr>
          <p:spPr>
            <a:xfrm>
              <a:off x="8530609" y="1897382"/>
              <a:ext cx="712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B’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FE8C38-7497-684F-B384-0994F6AAC04A}"/>
              </a:ext>
            </a:extLst>
          </p:cNvPr>
          <p:cNvGrpSpPr/>
          <p:nvPr/>
        </p:nvGrpSpPr>
        <p:grpSpPr>
          <a:xfrm>
            <a:off x="6993526" y="3471151"/>
            <a:ext cx="592161" cy="1839978"/>
            <a:chOff x="3651119" y="1939686"/>
            <a:chExt cx="592161" cy="156141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F25BF93-C6CA-EC42-95D7-AB8A00E7E239}"/>
                </a:ext>
              </a:extLst>
            </p:cNvPr>
            <p:cNvGrpSpPr/>
            <p:nvPr/>
          </p:nvGrpSpPr>
          <p:grpSpPr>
            <a:xfrm>
              <a:off x="3779115" y="2394289"/>
              <a:ext cx="336177" cy="1106815"/>
              <a:chOff x="3779115" y="2394289"/>
              <a:chExt cx="336177" cy="1106815"/>
            </a:xfrm>
          </p:grpSpPr>
          <p:sp>
            <p:nvSpPr>
              <p:cNvPr id="48" name="Up Arrow 47">
                <a:extLst>
                  <a:ext uri="{FF2B5EF4-FFF2-40B4-BE49-F238E27FC236}">
                    <a16:creationId xmlns:a16="http://schemas.microsoft.com/office/drawing/2014/main" id="{0EC7AA18-931E-E24E-AA69-D9B509548C02}"/>
                  </a:ext>
                </a:extLst>
              </p:cNvPr>
              <p:cNvSpPr/>
              <p:nvPr/>
            </p:nvSpPr>
            <p:spPr>
              <a:xfrm>
                <a:off x="3821133" y="2394289"/>
                <a:ext cx="204823" cy="1106815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25D8BFD-281A-014D-BA74-BA75D2AF4B0D}"/>
                  </a:ext>
                </a:extLst>
              </p:cNvPr>
              <p:cNvGrpSpPr/>
              <p:nvPr/>
            </p:nvGrpSpPr>
            <p:grpSpPr>
              <a:xfrm>
                <a:off x="3779115" y="2582228"/>
                <a:ext cx="336177" cy="551330"/>
                <a:chOff x="8740590" y="1250576"/>
                <a:chExt cx="658906" cy="981637"/>
              </a:xfrm>
            </p:grpSpPr>
            <p:sp>
              <p:nvSpPr>
                <p:cNvPr id="50" name="Snip Single Corner Rectangle 49">
                  <a:extLst>
                    <a:ext uri="{FF2B5EF4-FFF2-40B4-BE49-F238E27FC236}">
                      <a16:creationId xmlns:a16="http://schemas.microsoft.com/office/drawing/2014/main" id="{EE70B08D-02F4-3F42-9A4D-EC031DD1BF9C}"/>
                    </a:ext>
                  </a:extLst>
                </p:cNvPr>
                <p:cNvSpPr/>
                <p:nvPr/>
              </p:nvSpPr>
              <p:spPr>
                <a:xfrm>
                  <a:off x="8740590" y="1250576"/>
                  <a:ext cx="658906" cy="981637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D0C4909-B40E-344F-8165-64EF3E0E6593}"/>
                    </a:ext>
                  </a:extLst>
                </p:cNvPr>
                <p:cNvCxnSpPr>
                  <a:cxnSpLocks/>
                  <a:stCxn id="50" idx="3"/>
                </p:cNvCxnSpPr>
                <p:nvPr/>
              </p:nvCxnSpPr>
              <p:spPr>
                <a:xfrm flipH="1">
                  <a:off x="9070040" y="1250576"/>
                  <a:ext cx="4" cy="27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210EEB50-A861-C74C-91B9-3AEEEAA516BD}"/>
                    </a:ext>
                  </a:extLst>
                </p:cNvPr>
                <p:cNvCxnSpPr/>
                <p:nvPr/>
              </p:nvCxnSpPr>
              <p:spPr>
                <a:xfrm flipH="1">
                  <a:off x="9070040" y="1506183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38D94B-F7B6-C746-8CB7-32FFA3F6F8A4}"/>
                </a:ext>
              </a:extLst>
            </p:cNvPr>
            <p:cNvSpPr txBox="1"/>
            <p:nvPr/>
          </p:nvSpPr>
          <p:spPr>
            <a:xfrm>
              <a:off x="3651119" y="1939686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238CEC-03C9-F444-8768-4AA1C376E0E9}"/>
              </a:ext>
            </a:extLst>
          </p:cNvPr>
          <p:cNvGrpSpPr/>
          <p:nvPr/>
        </p:nvGrpSpPr>
        <p:grpSpPr>
          <a:xfrm>
            <a:off x="7974831" y="3472964"/>
            <a:ext cx="639010" cy="1642972"/>
            <a:chOff x="4219434" y="1527061"/>
            <a:chExt cx="639010" cy="178425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27E7DB9-69FC-6C46-A77D-9F6409BF7FC6}"/>
                </a:ext>
              </a:extLst>
            </p:cNvPr>
            <p:cNvGrpSpPr/>
            <p:nvPr/>
          </p:nvGrpSpPr>
          <p:grpSpPr>
            <a:xfrm>
              <a:off x="4254353" y="2114966"/>
              <a:ext cx="337067" cy="1196346"/>
              <a:chOff x="4254353" y="2114966"/>
              <a:chExt cx="337067" cy="1196346"/>
            </a:xfrm>
          </p:grpSpPr>
          <p:sp>
            <p:nvSpPr>
              <p:cNvPr id="56" name="Up Arrow 55">
                <a:extLst>
                  <a:ext uri="{FF2B5EF4-FFF2-40B4-BE49-F238E27FC236}">
                    <a16:creationId xmlns:a16="http://schemas.microsoft.com/office/drawing/2014/main" id="{1500FE78-C9A0-1343-9C04-8648CEE3C974}"/>
                  </a:ext>
                </a:extLst>
              </p:cNvPr>
              <p:cNvSpPr/>
              <p:nvPr/>
            </p:nvSpPr>
            <p:spPr>
              <a:xfrm rot="10800000">
                <a:off x="4255240" y="2114966"/>
                <a:ext cx="252134" cy="1196346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6DE5EB6-8014-9F46-8650-3B0A1DBFB04F}"/>
                  </a:ext>
                </a:extLst>
              </p:cNvPr>
              <p:cNvGrpSpPr/>
              <p:nvPr/>
            </p:nvGrpSpPr>
            <p:grpSpPr>
              <a:xfrm>
                <a:off x="4254353" y="2453044"/>
                <a:ext cx="337067" cy="551330"/>
                <a:chOff x="8520898" y="1139285"/>
                <a:chExt cx="660650" cy="981636"/>
              </a:xfrm>
            </p:grpSpPr>
            <p:sp>
              <p:nvSpPr>
                <p:cNvPr id="58" name="Snip Single Corner Rectangle 57">
                  <a:extLst>
                    <a:ext uri="{FF2B5EF4-FFF2-40B4-BE49-F238E27FC236}">
                      <a16:creationId xmlns:a16="http://schemas.microsoft.com/office/drawing/2014/main" id="{C784BB3F-3231-8C40-90FE-CB8583A1FB65}"/>
                    </a:ext>
                  </a:extLst>
                </p:cNvPr>
                <p:cNvSpPr/>
                <p:nvPr/>
              </p:nvSpPr>
              <p:spPr>
                <a:xfrm>
                  <a:off x="8520898" y="1139285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1B73DAB-F2B2-C84D-9A85-92D1361FF0AF}"/>
                    </a:ext>
                  </a:extLst>
                </p:cNvPr>
                <p:cNvCxnSpPr>
                  <a:stCxn id="58" idx="3"/>
                </p:cNvCxnSpPr>
                <p:nvPr/>
              </p:nvCxnSpPr>
              <p:spPr>
                <a:xfrm>
                  <a:off x="8850352" y="1139285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C55B6E2-5FE2-C943-8FEF-11C83AB150D9}"/>
                    </a:ext>
                  </a:extLst>
                </p:cNvPr>
                <p:cNvCxnSpPr/>
                <p:nvPr/>
              </p:nvCxnSpPr>
              <p:spPr>
                <a:xfrm flipH="1">
                  <a:off x="8852094" y="1475461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3FA29EC-718E-AC45-B203-E0963D2D595B}"/>
                </a:ext>
              </a:extLst>
            </p:cNvPr>
            <p:cNvSpPr txBox="1"/>
            <p:nvPr/>
          </p:nvSpPr>
          <p:spPr>
            <a:xfrm>
              <a:off x="4219434" y="1527061"/>
              <a:ext cx="63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send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560477-D013-6F47-A817-FB3835F3ECED}"/>
              </a:ext>
            </a:extLst>
          </p:cNvPr>
          <p:cNvGrpSpPr/>
          <p:nvPr/>
        </p:nvGrpSpPr>
        <p:grpSpPr>
          <a:xfrm>
            <a:off x="3237198" y="5114454"/>
            <a:ext cx="4718921" cy="1351867"/>
            <a:chOff x="1626387" y="4043843"/>
            <a:chExt cx="4718921" cy="1351867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71004720-4115-6242-9DF0-2346A9E72B47}"/>
                </a:ext>
              </a:extLst>
            </p:cNvPr>
            <p:cNvSpPr/>
            <p:nvPr/>
          </p:nvSpPr>
          <p:spPr>
            <a:xfrm>
              <a:off x="1626387" y="4043843"/>
              <a:ext cx="4718921" cy="1351867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0A9F3C-5EB2-0F4A-88B7-40C6D45B3C5C}"/>
                </a:ext>
              </a:extLst>
            </p:cNvPr>
            <p:cNvSpPr txBox="1"/>
            <p:nvPr/>
          </p:nvSpPr>
          <p:spPr>
            <a:xfrm>
              <a:off x="3262078" y="4458166"/>
              <a:ext cx="22280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Network</a:t>
              </a:r>
            </a:p>
          </p:txBody>
        </p:sp>
      </p:grp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EAEC105E-D32D-7E4A-BDF5-8DA42953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If an action consists only of </a:t>
            </a:r>
            <a:r>
              <a:rPr lang="en-US" b="1"/>
              <a:t>receives</a:t>
            </a:r>
            <a:r>
              <a:rPr lang="en-US"/>
              <a:t> followed by </a:t>
            </a:r>
            <a:r>
              <a:rPr lang="en-US" b="1"/>
              <a:t>sends</a:t>
            </a:r>
            <a:r>
              <a:rPr lang="en-US"/>
              <a:t>, we can treat the action as </a:t>
            </a:r>
            <a:r>
              <a:rPr lang="en-US" b="1"/>
              <a:t>atomic</a:t>
            </a:r>
            <a:r>
              <a:rPr lang="en-US"/>
              <a:t>.</a:t>
            </a:r>
          </a:p>
          <a:p>
            <a:r>
              <a:rPr lang="en-US"/>
              <a:t>What if you want to do a send before a receive, then?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20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63"/>
    </mc:Choice>
    <mc:Fallback>
      <p:transition spd="slow" advTm="27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ight Arrow 63">
            <a:extLst>
              <a:ext uri="{FF2B5EF4-FFF2-40B4-BE49-F238E27FC236}">
                <a16:creationId xmlns:a16="http://schemas.microsoft.com/office/drawing/2014/main" id="{4CF73C6C-64B2-EB49-940D-845C6E44931D}"/>
              </a:ext>
            </a:extLst>
          </p:cNvPr>
          <p:cNvSpPr/>
          <p:nvPr/>
        </p:nvSpPr>
        <p:spPr>
          <a:xfrm>
            <a:off x="6538032" y="3636809"/>
            <a:ext cx="2311628" cy="414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4B15B-5297-074E-9F8A-7474EA87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argument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0E493-A2AD-9D4E-B746-94497C373F96}"/>
              </a:ext>
            </a:extLst>
          </p:cNvPr>
          <p:cNvGrpSpPr/>
          <p:nvPr/>
        </p:nvGrpSpPr>
        <p:grpSpPr>
          <a:xfrm>
            <a:off x="3562523" y="3485819"/>
            <a:ext cx="592161" cy="1996314"/>
            <a:chOff x="4015096" y="3969811"/>
            <a:chExt cx="592161" cy="19963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557826-6A1C-DA4B-9A08-75AB94890703}"/>
                </a:ext>
              </a:extLst>
            </p:cNvPr>
            <p:cNvGrpSpPr/>
            <p:nvPr/>
          </p:nvGrpSpPr>
          <p:grpSpPr>
            <a:xfrm>
              <a:off x="4160989" y="4521347"/>
              <a:ext cx="336178" cy="1444778"/>
              <a:chOff x="4849249" y="4504029"/>
              <a:chExt cx="336178" cy="1444778"/>
            </a:xfrm>
          </p:grpSpPr>
          <p:sp>
            <p:nvSpPr>
              <p:cNvPr id="8" name="Up Arrow 7">
                <a:extLst>
                  <a:ext uri="{FF2B5EF4-FFF2-40B4-BE49-F238E27FC236}">
                    <a16:creationId xmlns:a16="http://schemas.microsoft.com/office/drawing/2014/main" id="{659040FD-01B4-8B4D-ACA9-A3243FAF1429}"/>
                  </a:ext>
                </a:extLst>
              </p:cNvPr>
              <p:cNvSpPr/>
              <p:nvPr/>
            </p:nvSpPr>
            <p:spPr>
              <a:xfrm>
                <a:off x="4898515" y="4504029"/>
                <a:ext cx="286911" cy="1444778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4382C69-9C1C-4A4A-9D40-2539C4F2E905}"/>
                  </a:ext>
                </a:extLst>
              </p:cNvPr>
              <p:cNvGrpSpPr/>
              <p:nvPr/>
            </p:nvGrpSpPr>
            <p:grpSpPr>
              <a:xfrm>
                <a:off x="4849249" y="4722350"/>
                <a:ext cx="336178" cy="551330"/>
                <a:chOff x="8740588" y="1011788"/>
                <a:chExt cx="658908" cy="981636"/>
              </a:xfrm>
            </p:grpSpPr>
            <p:sp>
              <p:nvSpPr>
                <p:cNvPr id="10" name="Snip Single Corner Rectangle 9">
                  <a:extLst>
                    <a:ext uri="{FF2B5EF4-FFF2-40B4-BE49-F238E27FC236}">
                      <a16:creationId xmlns:a16="http://schemas.microsoft.com/office/drawing/2014/main" id="{198E4FB7-4F32-B341-8A07-A15B6B1BED64}"/>
                    </a:ext>
                  </a:extLst>
                </p:cNvPr>
                <p:cNvSpPr/>
                <p:nvPr/>
              </p:nvSpPr>
              <p:spPr>
                <a:xfrm>
                  <a:off x="8740588" y="1011788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A0065518-398B-434B-901C-FB15C2A2797D}"/>
                    </a:ext>
                  </a:extLst>
                </p:cNvPr>
                <p:cNvCxnSpPr>
                  <a:stCxn id="10" idx="3"/>
                </p:cNvCxnSpPr>
                <p:nvPr/>
              </p:nvCxnSpPr>
              <p:spPr>
                <a:xfrm>
                  <a:off x="9070042" y="1011788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3D953A7-B1BF-E248-BE08-4F5C5CC030E2}"/>
                    </a:ext>
                  </a:extLst>
                </p:cNvPr>
                <p:cNvCxnSpPr/>
                <p:nvPr/>
              </p:nvCxnSpPr>
              <p:spPr>
                <a:xfrm flipH="1">
                  <a:off x="9070042" y="1338577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E9FAD1-78A0-6342-B132-E9C920D93A2C}"/>
                </a:ext>
              </a:extLst>
            </p:cNvPr>
            <p:cNvSpPr txBox="1"/>
            <p:nvPr/>
          </p:nvSpPr>
          <p:spPr>
            <a:xfrm>
              <a:off x="4015096" y="3969811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5FB794-D9A6-5746-B00C-2ACA4C31E6CA}"/>
              </a:ext>
            </a:extLst>
          </p:cNvPr>
          <p:cNvGrpSpPr/>
          <p:nvPr/>
        </p:nvGrpSpPr>
        <p:grpSpPr>
          <a:xfrm>
            <a:off x="4288653" y="3479059"/>
            <a:ext cx="592161" cy="1897299"/>
            <a:chOff x="5618205" y="3980293"/>
            <a:chExt cx="592161" cy="18972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44508F-279E-2141-93CA-C665B9D95E1E}"/>
                </a:ext>
              </a:extLst>
            </p:cNvPr>
            <p:cNvGrpSpPr/>
            <p:nvPr/>
          </p:nvGrpSpPr>
          <p:grpSpPr>
            <a:xfrm>
              <a:off x="5759823" y="4525343"/>
              <a:ext cx="336178" cy="1352249"/>
              <a:chOff x="5759823" y="4525343"/>
              <a:chExt cx="336178" cy="1352249"/>
            </a:xfrm>
          </p:grpSpPr>
          <p:sp>
            <p:nvSpPr>
              <p:cNvPr id="16" name="Up Arrow 15">
                <a:extLst>
                  <a:ext uri="{FF2B5EF4-FFF2-40B4-BE49-F238E27FC236}">
                    <a16:creationId xmlns:a16="http://schemas.microsoft.com/office/drawing/2014/main" id="{052F550B-A72B-514B-BBFF-FCE0C2761837}"/>
                  </a:ext>
                </a:extLst>
              </p:cNvPr>
              <p:cNvSpPr/>
              <p:nvPr/>
            </p:nvSpPr>
            <p:spPr>
              <a:xfrm>
                <a:off x="5793989" y="4525343"/>
                <a:ext cx="215316" cy="1352249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F61F77F-A113-A54C-AB32-E842BB08D261}"/>
                  </a:ext>
                </a:extLst>
              </p:cNvPr>
              <p:cNvGrpSpPr/>
              <p:nvPr/>
            </p:nvGrpSpPr>
            <p:grpSpPr>
              <a:xfrm>
                <a:off x="5759823" y="4721048"/>
                <a:ext cx="336178" cy="551330"/>
                <a:chOff x="8740588" y="990081"/>
                <a:chExt cx="658908" cy="981636"/>
              </a:xfrm>
            </p:grpSpPr>
            <p:sp>
              <p:nvSpPr>
                <p:cNvPr id="18" name="Snip Single Corner Rectangle 17">
                  <a:extLst>
                    <a:ext uri="{FF2B5EF4-FFF2-40B4-BE49-F238E27FC236}">
                      <a16:creationId xmlns:a16="http://schemas.microsoft.com/office/drawing/2014/main" id="{E29C5AD0-4428-1241-8E99-9D9C0B624E31}"/>
                    </a:ext>
                  </a:extLst>
                </p:cNvPr>
                <p:cNvSpPr/>
                <p:nvPr/>
              </p:nvSpPr>
              <p:spPr>
                <a:xfrm>
                  <a:off x="8740588" y="990081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rgbClr val="F2AE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401E9B5-A225-9841-9B2E-6BF62978791F}"/>
                    </a:ext>
                  </a:extLst>
                </p:cNvPr>
                <p:cNvCxnSpPr>
                  <a:stCxn id="18" idx="3"/>
                </p:cNvCxnSpPr>
                <p:nvPr/>
              </p:nvCxnSpPr>
              <p:spPr>
                <a:xfrm>
                  <a:off x="9070042" y="990081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2B2D7FB-2555-B442-BB79-4336719D10F4}"/>
                    </a:ext>
                  </a:extLst>
                </p:cNvPr>
                <p:cNvCxnSpPr/>
                <p:nvPr/>
              </p:nvCxnSpPr>
              <p:spPr>
                <a:xfrm flipH="1">
                  <a:off x="9070042" y="1326258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AC908-939E-7144-A11A-76495DCBBED1}"/>
                </a:ext>
              </a:extLst>
            </p:cNvPr>
            <p:cNvSpPr txBox="1"/>
            <p:nvPr/>
          </p:nvSpPr>
          <p:spPr>
            <a:xfrm>
              <a:off x="5618205" y="3980293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D3131CE-3EFB-0B4D-B109-8A394673F386}"/>
              </a:ext>
            </a:extLst>
          </p:cNvPr>
          <p:cNvSpPr/>
          <p:nvPr/>
        </p:nvSpPr>
        <p:spPr>
          <a:xfrm>
            <a:off x="3012822" y="3661145"/>
            <a:ext cx="3230009" cy="414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7DDA6B-68EC-634C-AE9C-9214C40BE055}"/>
              </a:ext>
            </a:extLst>
          </p:cNvPr>
          <p:cNvGrpSpPr/>
          <p:nvPr/>
        </p:nvGrpSpPr>
        <p:grpSpPr>
          <a:xfrm>
            <a:off x="4909634" y="3476006"/>
            <a:ext cx="639010" cy="1548653"/>
            <a:chOff x="6168213" y="4085054"/>
            <a:chExt cx="639010" cy="15486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1621751-9373-0943-9358-64C07D4121C0}"/>
                </a:ext>
              </a:extLst>
            </p:cNvPr>
            <p:cNvGrpSpPr/>
            <p:nvPr/>
          </p:nvGrpSpPr>
          <p:grpSpPr>
            <a:xfrm>
              <a:off x="6319630" y="4615905"/>
              <a:ext cx="336178" cy="1017802"/>
              <a:chOff x="6319630" y="4615905"/>
              <a:chExt cx="336178" cy="1017802"/>
            </a:xfrm>
          </p:grpSpPr>
          <p:sp>
            <p:nvSpPr>
              <p:cNvPr id="27" name="Up Arrow 26">
                <a:extLst>
                  <a:ext uri="{FF2B5EF4-FFF2-40B4-BE49-F238E27FC236}">
                    <a16:creationId xmlns:a16="http://schemas.microsoft.com/office/drawing/2014/main" id="{5BA504F6-C45E-F14B-BBC0-25AA2D0ECC94}"/>
                  </a:ext>
                </a:extLst>
              </p:cNvPr>
              <p:cNvSpPr/>
              <p:nvPr/>
            </p:nvSpPr>
            <p:spPr>
              <a:xfrm rot="10800000">
                <a:off x="6382983" y="4615905"/>
                <a:ext cx="260164" cy="1017802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A26DF3A-E6BA-5548-8E03-017D33121AF4}"/>
                  </a:ext>
                </a:extLst>
              </p:cNvPr>
              <p:cNvGrpSpPr/>
              <p:nvPr/>
            </p:nvGrpSpPr>
            <p:grpSpPr>
              <a:xfrm>
                <a:off x="6319630" y="4777931"/>
                <a:ext cx="336178" cy="551330"/>
                <a:chOff x="8740588" y="1055204"/>
                <a:chExt cx="658908" cy="981636"/>
              </a:xfrm>
            </p:grpSpPr>
            <p:sp>
              <p:nvSpPr>
                <p:cNvPr id="29" name="Snip Single Corner Rectangle 28">
                  <a:extLst>
                    <a:ext uri="{FF2B5EF4-FFF2-40B4-BE49-F238E27FC236}">
                      <a16:creationId xmlns:a16="http://schemas.microsoft.com/office/drawing/2014/main" id="{C4C6D4EC-31B0-CC4D-9963-3DE784FDA960}"/>
                    </a:ext>
                  </a:extLst>
                </p:cNvPr>
                <p:cNvSpPr/>
                <p:nvPr/>
              </p:nvSpPr>
              <p:spPr>
                <a:xfrm>
                  <a:off x="8740588" y="1055204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91EC52-825A-9745-9CB1-1D3B21C3D10F}"/>
                    </a:ext>
                  </a:extLst>
                </p:cNvPr>
                <p:cNvCxnSpPr>
                  <a:stCxn id="29" idx="3"/>
                </p:cNvCxnSpPr>
                <p:nvPr/>
              </p:nvCxnSpPr>
              <p:spPr>
                <a:xfrm>
                  <a:off x="9070042" y="1055204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74D39E-28BF-8B48-8532-2F643C468B48}"/>
                    </a:ext>
                  </a:extLst>
                </p:cNvPr>
                <p:cNvCxnSpPr/>
                <p:nvPr/>
              </p:nvCxnSpPr>
              <p:spPr>
                <a:xfrm flipH="1">
                  <a:off x="9070042" y="1391381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93CB35-249F-BF49-BA1C-8C806A190A25}"/>
                </a:ext>
              </a:extLst>
            </p:cNvPr>
            <p:cNvSpPr txBox="1"/>
            <p:nvPr/>
          </p:nvSpPr>
          <p:spPr>
            <a:xfrm>
              <a:off x="6168213" y="4085054"/>
              <a:ext cx="63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send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415171-A496-864C-8F6F-C4F9F20975FB}"/>
              </a:ext>
            </a:extLst>
          </p:cNvPr>
          <p:cNvGrpSpPr/>
          <p:nvPr/>
        </p:nvGrpSpPr>
        <p:grpSpPr>
          <a:xfrm>
            <a:off x="2868967" y="3608730"/>
            <a:ext cx="856633" cy="432660"/>
            <a:chOff x="1717711" y="2791292"/>
            <a:chExt cx="856633" cy="4326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066927-A90A-8E41-B4C4-170A28A79C87}"/>
                </a:ext>
              </a:extLst>
            </p:cNvPr>
            <p:cNvSpPr/>
            <p:nvPr/>
          </p:nvSpPr>
          <p:spPr>
            <a:xfrm>
              <a:off x="1717711" y="2791292"/>
              <a:ext cx="593514" cy="432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4BF2E2-075C-EA43-A6E7-E6C8CAB094A2}"/>
                </a:ext>
              </a:extLst>
            </p:cNvPr>
            <p:cNvSpPr txBox="1"/>
            <p:nvPr/>
          </p:nvSpPr>
          <p:spPr>
            <a:xfrm>
              <a:off x="1861567" y="2836302"/>
              <a:ext cx="712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CE99F09-F181-CD49-87FD-BB1551BF0785}"/>
              </a:ext>
            </a:extLst>
          </p:cNvPr>
          <p:cNvGrpSpPr/>
          <p:nvPr/>
        </p:nvGrpSpPr>
        <p:grpSpPr>
          <a:xfrm>
            <a:off x="8845014" y="3590412"/>
            <a:ext cx="864225" cy="432660"/>
            <a:chOff x="8379161" y="1866983"/>
            <a:chExt cx="864225" cy="4326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651D94-32C0-7146-B6B6-8AF43558F58E}"/>
                </a:ext>
              </a:extLst>
            </p:cNvPr>
            <p:cNvSpPr/>
            <p:nvPr/>
          </p:nvSpPr>
          <p:spPr>
            <a:xfrm>
              <a:off x="8379161" y="1866983"/>
              <a:ext cx="593514" cy="432660"/>
            </a:xfrm>
            <a:prstGeom prst="rect">
              <a:avLst/>
            </a:prstGeom>
            <a:solidFill>
              <a:srgbClr val="FF8F9A"/>
            </a:solidFill>
            <a:ln>
              <a:solidFill>
                <a:srgbClr val="C13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6CE42F-3EAB-2948-8541-C4D499B30FD1}"/>
                </a:ext>
              </a:extLst>
            </p:cNvPr>
            <p:cNvSpPr txBox="1"/>
            <p:nvPr/>
          </p:nvSpPr>
          <p:spPr>
            <a:xfrm>
              <a:off x="8530609" y="1897382"/>
              <a:ext cx="712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B’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FE8C38-7497-684F-B384-0994F6AAC04A}"/>
              </a:ext>
            </a:extLst>
          </p:cNvPr>
          <p:cNvGrpSpPr/>
          <p:nvPr/>
        </p:nvGrpSpPr>
        <p:grpSpPr>
          <a:xfrm>
            <a:off x="6993526" y="3471151"/>
            <a:ext cx="592161" cy="1839978"/>
            <a:chOff x="3651119" y="1939686"/>
            <a:chExt cx="592161" cy="156141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F25BF93-C6CA-EC42-95D7-AB8A00E7E239}"/>
                </a:ext>
              </a:extLst>
            </p:cNvPr>
            <p:cNvGrpSpPr/>
            <p:nvPr/>
          </p:nvGrpSpPr>
          <p:grpSpPr>
            <a:xfrm>
              <a:off x="3779115" y="2394289"/>
              <a:ext cx="336177" cy="1106815"/>
              <a:chOff x="3779115" y="2394289"/>
              <a:chExt cx="336177" cy="1106815"/>
            </a:xfrm>
          </p:grpSpPr>
          <p:sp>
            <p:nvSpPr>
              <p:cNvPr id="48" name="Up Arrow 47">
                <a:extLst>
                  <a:ext uri="{FF2B5EF4-FFF2-40B4-BE49-F238E27FC236}">
                    <a16:creationId xmlns:a16="http://schemas.microsoft.com/office/drawing/2014/main" id="{0EC7AA18-931E-E24E-AA69-D9B509548C02}"/>
                  </a:ext>
                </a:extLst>
              </p:cNvPr>
              <p:cNvSpPr/>
              <p:nvPr/>
            </p:nvSpPr>
            <p:spPr>
              <a:xfrm>
                <a:off x="3821133" y="2394289"/>
                <a:ext cx="204823" cy="1106815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25D8BFD-281A-014D-BA74-BA75D2AF4B0D}"/>
                  </a:ext>
                </a:extLst>
              </p:cNvPr>
              <p:cNvGrpSpPr/>
              <p:nvPr/>
            </p:nvGrpSpPr>
            <p:grpSpPr>
              <a:xfrm>
                <a:off x="3779115" y="2582228"/>
                <a:ext cx="336177" cy="551330"/>
                <a:chOff x="8740590" y="1250576"/>
                <a:chExt cx="658906" cy="981637"/>
              </a:xfrm>
            </p:grpSpPr>
            <p:sp>
              <p:nvSpPr>
                <p:cNvPr id="50" name="Snip Single Corner Rectangle 49">
                  <a:extLst>
                    <a:ext uri="{FF2B5EF4-FFF2-40B4-BE49-F238E27FC236}">
                      <a16:creationId xmlns:a16="http://schemas.microsoft.com/office/drawing/2014/main" id="{EE70B08D-02F4-3F42-9A4D-EC031DD1BF9C}"/>
                    </a:ext>
                  </a:extLst>
                </p:cNvPr>
                <p:cNvSpPr/>
                <p:nvPr/>
              </p:nvSpPr>
              <p:spPr>
                <a:xfrm>
                  <a:off x="8740590" y="1250576"/>
                  <a:ext cx="658906" cy="981637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D0C4909-B40E-344F-8165-64EF3E0E6593}"/>
                    </a:ext>
                  </a:extLst>
                </p:cNvPr>
                <p:cNvCxnSpPr>
                  <a:cxnSpLocks/>
                  <a:stCxn id="50" idx="3"/>
                </p:cNvCxnSpPr>
                <p:nvPr/>
              </p:nvCxnSpPr>
              <p:spPr>
                <a:xfrm flipH="1">
                  <a:off x="9070040" y="1250576"/>
                  <a:ext cx="4" cy="27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210EEB50-A861-C74C-91B9-3AEEEAA516BD}"/>
                    </a:ext>
                  </a:extLst>
                </p:cNvPr>
                <p:cNvCxnSpPr/>
                <p:nvPr/>
              </p:nvCxnSpPr>
              <p:spPr>
                <a:xfrm flipH="1">
                  <a:off x="9059670" y="1510363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38D94B-F7B6-C746-8CB7-32FFA3F6F8A4}"/>
                </a:ext>
              </a:extLst>
            </p:cNvPr>
            <p:cNvSpPr txBox="1"/>
            <p:nvPr/>
          </p:nvSpPr>
          <p:spPr>
            <a:xfrm>
              <a:off x="3651119" y="1939686"/>
              <a:ext cx="592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recv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238CEC-03C9-F444-8768-4AA1C376E0E9}"/>
              </a:ext>
            </a:extLst>
          </p:cNvPr>
          <p:cNvGrpSpPr/>
          <p:nvPr/>
        </p:nvGrpSpPr>
        <p:grpSpPr>
          <a:xfrm>
            <a:off x="7974831" y="3472964"/>
            <a:ext cx="639010" cy="1642972"/>
            <a:chOff x="4219434" y="1527061"/>
            <a:chExt cx="639010" cy="178425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27E7DB9-69FC-6C46-A77D-9F6409BF7FC6}"/>
                </a:ext>
              </a:extLst>
            </p:cNvPr>
            <p:cNvGrpSpPr/>
            <p:nvPr/>
          </p:nvGrpSpPr>
          <p:grpSpPr>
            <a:xfrm>
              <a:off x="4254353" y="2114966"/>
              <a:ext cx="337067" cy="1196346"/>
              <a:chOff x="4254353" y="2114966"/>
              <a:chExt cx="337067" cy="1196346"/>
            </a:xfrm>
          </p:grpSpPr>
          <p:sp>
            <p:nvSpPr>
              <p:cNvPr id="56" name="Up Arrow 55">
                <a:extLst>
                  <a:ext uri="{FF2B5EF4-FFF2-40B4-BE49-F238E27FC236}">
                    <a16:creationId xmlns:a16="http://schemas.microsoft.com/office/drawing/2014/main" id="{1500FE78-C9A0-1343-9C04-8648CEE3C974}"/>
                  </a:ext>
                </a:extLst>
              </p:cNvPr>
              <p:cNvSpPr/>
              <p:nvPr/>
            </p:nvSpPr>
            <p:spPr>
              <a:xfrm rot="10800000">
                <a:off x="4255240" y="2114966"/>
                <a:ext cx="252134" cy="1196346"/>
              </a:xfrm>
              <a:prstGeom prst="up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6DE5EB6-8014-9F46-8650-3B0A1DBFB04F}"/>
                  </a:ext>
                </a:extLst>
              </p:cNvPr>
              <p:cNvGrpSpPr/>
              <p:nvPr/>
            </p:nvGrpSpPr>
            <p:grpSpPr>
              <a:xfrm>
                <a:off x="4254353" y="2453044"/>
                <a:ext cx="337067" cy="551330"/>
                <a:chOff x="8520898" y="1139285"/>
                <a:chExt cx="660650" cy="981636"/>
              </a:xfrm>
            </p:grpSpPr>
            <p:sp>
              <p:nvSpPr>
                <p:cNvPr id="58" name="Snip Single Corner Rectangle 57">
                  <a:extLst>
                    <a:ext uri="{FF2B5EF4-FFF2-40B4-BE49-F238E27FC236}">
                      <a16:creationId xmlns:a16="http://schemas.microsoft.com/office/drawing/2014/main" id="{C784BB3F-3231-8C40-90FE-CB8583A1FB65}"/>
                    </a:ext>
                  </a:extLst>
                </p:cNvPr>
                <p:cNvSpPr/>
                <p:nvPr/>
              </p:nvSpPr>
              <p:spPr>
                <a:xfrm>
                  <a:off x="8520898" y="1139285"/>
                  <a:ext cx="658906" cy="981636"/>
                </a:xfrm>
                <a:prstGeom prst="snip1Rect">
                  <a:avLst>
                    <a:gd name="adj" fmla="val 4932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1B73DAB-F2B2-C84D-9A85-92D1361FF0AF}"/>
                    </a:ext>
                  </a:extLst>
                </p:cNvPr>
                <p:cNvCxnSpPr>
                  <a:stCxn id="58" idx="3"/>
                </p:cNvCxnSpPr>
                <p:nvPr/>
              </p:nvCxnSpPr>
              <p:spPr>
                <a:xfrm>
                  <a:off x="8850352" y="1139285"/>
                  <a:ext cx="0" cy="3361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C55B6E2-5FE2-C943-8FEF-11C83AB150D9}"/>
                    </a:ext>
                  </a:extLst>
                </p:cNvPr>
                <p:cNvCxnSpPr/>
                <p:nvPr/>
              </p:nvCxnSpPr>
              <p:spPr>
                <a:xfrm flipH="1">
                  <a:off x="8852094" y="1503949"/>
                  <a:ext cx="329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3FA29EC-718E-AC45-B203-E0963D2D595B}"/>
                </a:ext>
              </a:extLst>
            </p:cNvPr>
            <p:cNvSpPr txBox="1"/>
            <p:nvPr/>
          </p:nvSpPr>
          <p:spPr>
            <a:xfrm>
              <a:off x="4219434" y="1527061"/>
              <a:ext cx="63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send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560477-D013-6F47-A817-FB3835F3ECED}"/>
              </a:ext>
            </a:extLst>
          </p:cNvPr>
          <p:cNvGrpSpPr/>
          <p:nvPr/>
        </p:nvGrpSpPr>
        <p:grpSpPr>
          <a:xfrm>
            <a:off x="3237198" y="5114454"/>
            <a:ext cx="4718921" cy="1351867"/>
            <a:chOff x="1626387" y="4043843"/>
            <a:chExt cx="4718921" cy="1351867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71004720-4115-6242-9DF0-2346A9E72B47}"/>
                </a:ext>
              </a:extLst>
            </p:cNvPr>
            <p:cNvSpPr/>
            <p:nvPr/>
          </p:nvSpPr>
          <p:spPr>
            <a:xfrm>
              <a:off x="1626387" y="4043843"/>
              <a:ext cx="4718921" cy="1351867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0A9F3C-5EB2-0F4A-88B7-40C6D45B3C5C}"/>
                </a:ext>
              </a:extLst>
            </p:cNvPr>
            <p:cNvSpPr txBox="1"/>
            <p:nvPr/>
          </p:nvSpPr>
          <p:spPr>
            <a:xfrm>
              <a:off x="3262078" y="4458166"/>
              <a:ext cx="22280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Network</a:t>
              </a:r>
            </a:p>
          </p:txBody>
        </p:sp>
      </p:grp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EAEC105E-D32D-7E4A-BDF5-8DA42953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77616"/>
          </a:xfrm>
        </p:spPr>
        <p:txBody>
          <a:bodyPr>
            <a:normAutofit/>
          </a:bodyPr>
          <a:lstStyle/>
          <a:p>
            <a:r>
              <a:rPr lang="en-US"/>
              <a:t>If an action consists only of </a:t>
            </a:r>
            <a:r>
              <a:rPr lang="en-US" b="1"/>
              <a:t>receives</a:t>
            </a:r>
            <a:r>
              <a:rPr lang="en-US"/>
              <a:t> followed by </a:t>
            </a:r>
            <a:r>
              <a:rPr lang="en-US" b="1"/>
              <a:t>sends</a:t>
            </a:r>
            <a:r>
              <a:rPr lang="en-US"/>
              <a:t>, we can treat the action as </a:t>
            </a:r>
            <a:r>
              <a:rPr lang="en-US" b="1"/>
              <a:t>atomic</a:t>
            </a:r>
            <a:r>
              <a:rPr lang="en-US"/>
              <a:t>.</a:t>
            </a:r>
          </a:p>
          <a:p>
            <a:r>
              <a:rPr lang="en-US"/>
              <a:t>What if you want to do a send before a receive, then?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40D4D8-2104-F240-B0F3-7E6AF70A570B}"/>
              </a:ext>
            </a:extLst>
          </p:cNvPr>
          <p:cNvGrpSpPr/>
          <p:nvPr/>
        </p:nvGrpSpPr>
        <p:grpSpPr>
          <a:xfrm>
            <a:off x="6271073" y="3634584"/>
            <a:ext cx="864225" cy="432660"/>
            <a:chOff x="8379161" y="1872559"/>
            <a:chExt cx="864225" cy="43266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F51E7B6-063D-264B-A641-2962699C5C81}"/>
                </a:ext>
              </a:extLst>
            </p:cNvPr>
            <p:cNvSpPr/>
            <p:nvPr/>
          </p:nvSpPr>
          <p:spPr>
            <a:xfrm>
              <a:off x="8379161" y="1872559"/>
              <a:ext cx="593514" cy="4326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843FF97-6BCC-7149-9081-A762F95ACCC8}"/>
                </a:ext>
              </a:extLst>
            </p:cNvPr>
            <p:cNvSpPr txBox="1"/>
            <p:nvPr/>
          </p:nvSpPr>
          <p:spPr>
            <a:xfrm>
              <a:off x="8530609" y="1897382"/>
              <a:ext cx="712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B’’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D2FC92-0E5B-834A-85F7-186E044DC5CF}"/>
              </a:ext>
            </a:extLst>
          </p:cNvPr>
          <p:cNvSpPr txBox="1"/>
          <p:nvPr/>
        </p:nvSpPr>
        <p:spPr>
          <a:xfrm>
            <a:off x="483099" y="4093182"/>
            <a:ext cx="1627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You have to split into more than one action.</a:t>
            </a:r>
          </a:p>
        </p:txBody>
      </p:sp>
    </p:spTree>
    <p:extLst>
      <p:ext uri="{BB962C8B-B14F-4D97-AF65-F5344CB8AC3E}">
        <p14:creationId xmlns:p14="http://schemas.microsoft.com/office/powerpoint/2010/main" val="32315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75"/>
    </mc:Choice>
    <mc:Fallback>
      <p:transition spd="slow" advTm="4977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AF5E-0020-0749-A830-F706F6A7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IronFleet method for thread concurrency?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8C108-67DF-AA46-B789-B60A25FFF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could model RAM as a state machine.</a:t>
            </a:r>
          </a:p>
          <a:p>
            <a:pPr lvl="1"/>
            <a:r>
              <a:rPr lang="en-US"/>
              <a:t>Could use any consistency model we want (e.g., x86-TSO)</a:t>
            </a:r>
          </a:p>
          <a:p>
            <a:pPr lvl="1"/>
            <a:r>
              <a:rPr lang="en-US"/>
              <a:t>Programs do reads and writes all the time – very fine grained interleaving!</a:t>
            </a:r>
          </a:p>
          <a:p>
            <a:pPr lvl="1"/>
            <a:r>
              <a:rPr lang="en-US"/>
              <a:t>Armada (2020) does this, but only as a </a:t>
            </a:r>
            <a:r>
              <a:rPr lang="en-US" b="1"/>
              <a:t>foundation</a:t>
            </a:r>
            <a:r>
              <a:rPr lang="en-US"/>
              <a:t>.</a:t>
            </a:r>
          </a:p>
          <a:p>
            <a:r>
              <a:rPr lang="en-US"/>
              <a:t>We would like to be able to:</a:t>
            </a:r>
          </a:p>
          <a:p>
            <a:pPr lvl="1"/>
            <a:r>
              <a:rPr lang="en-US"/>
              <a:t>Allow the proof-developer to specify the level of granularity.</a:t>
            </a:r>
          </a:p>
          <a:p>
            <a:pPr lvl="1"/>
            <a:r>
              <a:rPr lang="en-US"/>
              <a:t>Enable them to make the granularity </a:t>
            </a:r>
            <a:r>
              <a:rPr lang="en-US" i="1"/>
              <a:t>coarse</a:t>
            </a:r>
            <a:r>
              <a:rPr lang="en-US"/>
              <a:t> and validate it.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52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3"/>
    </mc:Choice>
    <mc:Fallback>
      <p:transition spd="slow" advTm="1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4FCB2-E542-E245-8B56-E68591D0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Specifying the level of 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58DBC-B2B9-4145-95CB-F20702EDFF9B}"/>
              </a:ext>
            </a:extLst>
          </p:cNvPr>
          <p:cNvSpPr txBox="1"/>
          <p:nvPr/>
        </p:nvSpPr>
        <p:spPr>
          <a:xfrm>
            <a:off x="1591236" y="2420931"/>
            <a:ext cx="2472160" cy="397031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method m()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a := 5;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b := 6;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c := a + b;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rgbClr val="FFFF00"/>
                </a:solidFill>
                <a:latin typeface="Andale Mono" panose="020B0509000000000004" pitchFamily="49" charset="0"/>
              </a:rPr>
              <a:t>yield;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d := 9;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a := d – b;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c := d;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d := 6;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rgbClr val="FFFF00"/>
                </a:solidFill>
                <a:latin typeface="Andale Mono" panose="020B0509000000000004" pitchFamily="49" charset="0"/>
              </a:rPr>
              <a:t>yield;</a:t>
            </a:r>
            <a:endParaRPr lang="en-US">
              <a:solidFill>
                <a:srgbClr val="FFFF00"/>
              </a:solidFill>
              <a:latin typeface="Andale Mono" panose="020B05090000000000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a := b – c;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c := d;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49DF-3401-944A-86D5-06E2E8F747EA}"/>
              </a:ext>
            </a:extLst>
          </p:cNvPr>
          <p:cNvSpPr txBox="1"/>
          <p:nvPr/>
        </p:nvSpPr>
        <p:spPr>
          <a:xfrm>
            <a:off x="838199" y="1562582"/>
            <a:ext cx="862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Coroutine model with yield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97518-559E-B841-A68A-9286AB3DA5F2}"/>
              </a:ext>
            </a:extLst>
          </p:cNvPr>
          <p:cNvSpPr txBox="1"/>
          <p:nvPr/>
        </p:nvSpPr>
        <p:spPr>
          <a:xfrm>
            <a:off x="5538913" y="2420931"/>
            <a:ext cx="2640475" cy="4247317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69EC8E"/>
                </a:solidFill>
                <a:latin typeface="Andale Mono" panose="020B0509000000000004" pitchFamily="49" charset="0"/>
              </a:rPr>
              <a:t>method n()</a:t>
            </a:r>
          </a:p>
          <a:p>
            <a:r>
              <a:rPr lang="en-US">
                <a:solidFill>
                  <a:srgbClr val="69EC8E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>
                <a:solidFill>
                  <a:srgbClr val="69EC8E"/>
                </a:solidFill>
                <a:latin typeface="Andale Mono" panose="020B0509000000000004" pitchFamily="49" charset="0"/>
              </a:rPr>
              <a:t>  </a:t>
            </a:r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yield;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x := 12;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y := x;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w := z + w;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x := 9;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y := 13 – y;</a:t>
            </a:r>
          </a:p>
          <a:p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rgbClr val="FFFF00"/>
                </a:solidFill>
                <a:latin typeface="Andale Mono" panose="020B0509000000000004" pitchFamily="49" charset="0"/>
              </a:rPr>
              <a:t>yield;</a:t>
            </a:r>
            <a:endParaRPr lang="en-US">
              <a:solidFill>
                <a:srgbClr val="FFFF00"/>
              </a:solidFill>
              <a:latin typeface="Andale Mono" panose="020B05090000000000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w := z;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x := 6;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y := w – x;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x := w;</a:t>
            </a:r>
          </a:p>
          <a:p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  yield;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0D2AB-24A2-7F49-B70A-8970B1B9BC0A}"/>
              </a:ext>
            </a:extLst>
          </p:cNvPr>
          <p:cNvSpPr txBox="1"/>
          <p:nvPr/>
        </p:nvSpPr>
        <p:spPr>
          <a:xfrm>
            <a:off x="8758989" y="2695074"/>
            <a:ext cx="2871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Blocks of code between yield points execute sequentially.</a:t>
            </a:r>
          </a:p>
          <a:p>
            <a:endParaRPr lang="en-US"/>
          </a:p>
          <a:p>
            <a:r>
              <a:rPr lang="en-US"/>
              <a:t>At yield points, execution can hop to another thread.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11D130-3C94-2B40-85E1-F1B59797833E}"/>
              </a:ext>
            </a:extLst>
          </p:cNvPr>
          <p:cNvGrpSpPr/>
          <p:nvPr/>
        </p:nvGrpSpPr>
        <p:grpSpPr>
          <a:xfrm>
            <a:off x="468832" y="4180017"/>
            <a:ext cx="1021933" cy="1037968"/>
            <a:chOff x="214184" y="4180017"/>
            <a:chExt cx="1021933" cy="1037968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B6819A38-BB6A-3142-9C2F-951D22CDB4EE}"/>
                </a:ext>
              </a:extLst>
            </p:cNvPr>
            <p:cNvSpPr/>
            <p:nvPr/>
          </p:nvSpPr>
          <p:spPr>
            <a:xfrm>
              <a:off x="1011635" y="4180017"/>
              <a:ext cx="224482" cy="1037968"/>
            </a:xfrm>
            <a:prstGeom prst="leftBrac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6AF3C1-4DDD-4146-AECA-21CB4C62921A}"/>
                </a:ext>
              </a:extLst>
            </p:cNvPr>
            <p:cNvSpPr txBox="1"/>
            <p:nvPr/>
          </p:nvSpPr>
          <p:spPr>
            <a:xfrm>
              <a:off x="214184" y="4514335"/>
              <a:ext cx="939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atomic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83488-E284-C94E-9EFA-294B6562FC1F}"/>
              </a:ext>
            </a:extLst>
          </p:cNvPr>
          <p:cNvGrpSpPr/>
          <p:nvPr/>
        </p:nvGrpSpPr>
        <p:grpSpPr>
          <a:xfrm>
            <a:off x="468828" y="3113589"/>
            <a:ext cx="1021933" cy="812523"/>
            <a:chOff x="214184" y="4180017"/>
            <a:chExt cx="1021933" cy="1037968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2DD0E2E6-8DD5-CA49-B1BD-A0E352D779CF}"/>
                </a:ext>
              </a:extLst>
            </p:cNvPr>
            <p:cNvSpPr/>
            <p:nvPr/>
          </p:nvSpPr>
          <p:spPr>
            <a:xfrm>
              <a:off x="1011635" y="4180017"/>
              <a:ext cx="224482" cy="1037968"/>
            </a:xfrm>
            <a:prstGeom prst="leftBrac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456B67-296D-C043-82E8-2DE5FEF19BA6}"/>
                </a:ext>
              </a:extLst>
            </p:cNvPr>
            <p:cNvSpPr txBox="1"/>
            <p:nvPr/>
          </p:nvSpPr>
          <p:spPr>
            <a:xfrm>
              <a:off x="214184" y="4440402"/>
              <a:ext cx="939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atomic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54E2C8-AE7D-F54D-87CB-CFB60CBA3C94}"/>
              </a:ext>
            </a:extLst>
          </p:cNvPr>
          <p:cNvGrpSpPr/>
          <p:nvPr/>
        </p:nvGrpSpPr>
        <p:grpSpPr>
          <a:xfrm>
            <a:off x="468833" y="5591618"/>
            <a:ext cx="1021933" cy="359147"/>
            <a:chOff x="214184" y="4424871"/>
            <a:chExt cx="1021933" cy="458797"/>
          </a:xfrm>
        </p:grpSpPr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4B09A1F4-D654-1140-BA6B-E304538A4EE7}"/>
                </a:ext>
              </a:extLst>
            </p:cNvPr>
            <p:cNvSpPr/>
            <p:nvPr/>
          </p:nvSpPr>
          <p:spPr>
            <a:xfrm>
              <a:off x="1011635" y="4424871"/>
              <a:ext cx="224482" cy="458797"/>
            </a:xfrm>
            <a:prstGeom prst="leftBrac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01C04A-9E01-2C4C-A51D-708F3C427ADA}"/>
                </a:ext>
              </a:extLst>
            </p:cNvPr>
            <p:cNvSpPr txBox="1"/>
            <p:nvPr/>
          </p:nvSpPr>
          <p:spPr>
            <a:xfrm>
              <a:off x="214184" y="4425616"/>
              <a:ext cx="939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atomic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F666BA-88EA-584F-8FC4-ECB9055BC10E}"/>
              </a:ext>
            </a:extLst>
          </p:cNvPr>
          <p:cNvGrpSpPr/>
          <p:nvPr/>
        </p:nvGrpSpPr>
        <p:grpSpPr>
          <a:xfrm>
            <a:off x="4417351" y="3317419"/>
            <a:ext cx="1021932" cy="1316964"/>
            <a:chOff x="214184" y="4116049"/>
            <a:chExt cx="1021932" cy="1682373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A67B66F8-63F7-EE4E-886B-5225D58DD54A}"/>
                </a:ext>
              </a:extLst>
            </p:cNvPr>
            <p:cNvSpPr/>
            <p:nvPr/>
          </p:nvSpPr>
          <p:spPr>
            <a:xfrm>
              <a:off x="1041055" y="4116049"/>
              <a:ext cx="195061" cy="1682373"/>
            </a:xfrm>
            <a:prstGeom prst="leftBrac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BDE1ED-DA3A-DC41-8CC8-1B7BD361C484}"/>
                </a:ext>
              </a:extLst>
            </p:cNvPr>
            <p:cNvSpPr txBox="1"/>
            <p:nvPr/>
          </p:nvSpPr>
          <p:spPr>
            <a:xfrm>
              <a:off x="214184" y="4440402"/>
              <a:ext cx="939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atomic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E6B49D-8FDB-DB4A-BAC2-95CA3BCBD397}"/>
              </a:ext>
            </a:extLst>
          </p:cNvPr>
          <p:cNvGrpSpPr/>
          <p:nvPr/>
        </p:nvGrpSpPr>
        <p:grpSpPr>
          <a:xfrm>
            <a:off x="4490308" y="5046563"/>
            <a:ext cx="939113" cy="999349"/>
            <a:chOff x="214184" y="3941354"/>
            <a:chExt cx="939113" cy="1276631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A7571EE7-52DB-6C4F-9F4A-88845E05FF09}"/>
                </a:ext>
              </a:extLst>
            </p:cNvPr>
            <p:cNvSpPr/>
            <p:nvPr/>
          </p:nvSpPr>
          <p:spPr>
            <a:xfrm>
              <a:off x="1011635" y="3941354"/>
              <a:ext cx="141662" cy="1276631"/>
            </a:xfrm>
            <a:prstGeom prst="leftBrac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4B090E-EDB2-C94D-9935-2923C98DA1E0}"/>
                </a:ext>
              </a:extLst>
            </p:cNvPr>
            <p:cNvSpPr txBox="1"/>
            <p:nvPr/>
          </p:nvSpPr>
          <p:spPr>
            <a:xfrm>
              <a:off x="214184" y="4322109"/>
              <a:ext cx="939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atomic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6338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4"/>
    </mc:Choice>
    <mc:Fallback>
      <p:transition spd="slow" advTm="4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"/>
                            </p:stCondLst>
                            <p:childTnLst>
                              <p:par>
                                <p:cTn id="8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"/>
                            </p:stCondLst>
                            <p:childTnLst>
                              <p:par>
                                <p:cTn id="11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"/>
                            </p:stCondLst>
                            <p:childTnLst>
                              <p:par>
                                <p:cTn id="14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"/>
                            </p:stCondLst>
                            <p:childTnLst>
                              <p:par>
                                <p:cTn id="17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"/>
                            </p:stCondLst>
                            <p:childTnLst>
                              <p:par>
                                <p:cTn id="26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"/>
                            </p:stCondLst>
                            <p:childTnLst>
                              <p:par>
                                <p:cTn id="29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"/>
                            </p:stCondLst>
                            <p:childTnLst>
                              <p:par>
                                <p:cTn id="32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1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"/>
                            </p:stCondLst>
                            <p:childTnLst>
                              <p:par>
                                <p:cTn id="3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"/>
                            </p:stCondLst>
                            <p:childTnLst>
                              <p:par>
                                <p:cTn id="44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"/>
                            </p:stCondLst>
                            <p:childTnLst>
                              <p:par>
                                <p:cTn id="47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"/>
                            </p:stCondLst>
                            <p:childTnLst>
                              <p:par>
                                <p:cTn id="50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"/>
                            </p:stCondLst>
                            <p:childTnLst>
                              <p:par>
                                <p:cTn id="59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"/>
                            </p:stCondLst>
                            <p:childTnLst>
                              <p:par>
                                <p:cTn id="62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"/>
                            </p:stCondLst>
                            <p:childTnLst>
                              <p:par>
                                <p:cTn id="6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"/>
                            </p:stCondLst>
                            <p:childTnLst>
                              <p:par>
                                <p:cTn id="68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1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"/>
                            </p:stCondLst>
                            <p:childTnLst>
                              <p:par>
                                <p:cTn id="80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98F84D-E898-FF4F-9396-D4723FC31841}"/>
              </a:ext>
            </a:extLst>
          </p:cNvPr>
          <p:cNvSpPr/>
          <p:nvPr/>
        </p:nvSpPr>
        <p:spPr>
          <a:xfrm>
            <a:off x="7564824" y="1914356"/>
            <a:ext cx="4336945" cy="400235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8DBB0-1FBE-F042-8C31-75FDA3EBFEC3}"/>
              </a:ext>
            </a:extLst>
          </p:cNvPr>
          <p:cNvSpPr/>
          <p:nvPr/>
        </p:nvSpPr>
        <p:spPr>
          <a:xfrm>
            <a:off x="7613743" y="3320180"/>
            <a:ext cx="4274276" cy="1709019"/>
          </a:xfrm>
          <a:prstGeom prst="rect">
            <a:avLst/>
          </a:prstGeom>
          <a:solidFill>
            <a:srgbClr val="802C21"/>
          </a:solidFill>
          <a:ln>
            <a:solidFill>
              <a:srgbClr val="802C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EC78B-94BF-A648-95DC-FAF519EE1A4E}"/>
              </a:ext>
            </a:extLst>
          </p:cNvPr>
          <p:cNvSpPr/>
          <p:nvPr/>
        </p:nvSpPr>
        <p:spPr>
          <a:xfrm>
            <a:off x="7602857" y="4427621"/>
            <a:ext cx="4298912" cy="11389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B622D2-5A99-9445-9283-B35CF2D396E3}"/>
              </a:ext>
            </a:extLst>
          </p:cNvPr>
          <p:cNvSpPr/>
          <p:nvPr/>
        </p:nvSpPr>
        <p:spPr>
          <a:xfrm>
            <a:off x="7589107" y="2518612"/>
            <a:ext cx="4298912" cy="11389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794BA-3E10-A542-A800-FEBE4625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An Iron-* method for thread concurrency?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7368C0-80A0-7C40-8834-9FE6B38A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3653" cy="4351338"/>
          </a:xfrm>
        </p:spPr>
        <p:txBody>
          <a:bodyPr/>
          <a:lstStyle/>
          <a:p>
            <a:r>
              <a:rPr lang="en-US"/>
              <a:t>Constraint: between any two yield points, all lock </a:t>
            </a:r>
            <a:r>
              <a:rPr lang="en-US" b="1"/>
              <a:t>acquires</a:t>
            </a:r>
            <a:r>
              <a:rPr lang="en-US"/>
              <a:t> must come before all lock </a:t>
            </a:r>
            <a:r>
              <a:rPr lang="en-US" b="1"/>
              <a:t>releases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Code many freely access any data its thread has exclusive control over.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CC1471C5-92F3-FB4F-A945-6B308A3D39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773509"/>
              </p:ext>
            </p:extLst>
          </p:nvPr>
        </p:nvGraphicFramePr>
        <p:xfrm>
          <a:off x="1528019" y="3320181"/>
          <a:ext cx="375223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287">
                  <a:extLst>
                    <a:ext uri="{9D8B030D-6E8A-4147-A177-3AD203B41FA5}">
                      <a16:colId xmlns:a16="http://schemas.microsoft.com/office/drawing/2014/main" val="46055842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6892608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Right 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Left mover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73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Receive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8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Lock acquire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Lock 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8394"/>
                  </a:ext>
                </a:extLst>
              </a:tr>
            </a:tbl>
          </a:graphicData>
        </a:graphic>
      </p:graphicFrame>
      <p:sp>
        <p:nvSpPr>
          <p:cNvPr id="12" name="Freeform 11">
            <a:extLst>
              <a:ext uri="{FF2B5EF4-FFF2-40B4-BE49-F238E27FC236}">
                <a16:creationId xmlns:a16="http://schemas.microsoft.com/office/drawing/2014/main" id="{DB2E3E90-81F9-0A42-8113-8FBF9848208F}"/>
              </a:ext>
            </a:extLst>
          </p:cNvPr>
          <p:cNvSpPr/>
          <p:nvPr/>
        </p:nvSpPr>
        <p:spPr>
          <a:xfrm>
            <a:off x="1294043" y="3960559"/>
            <a:ext cx="4186238" cy="728662"/>
          </a:xfrm>
          <a:custGeom>
            <a:avLst/>
            <a:gdLst>
              <a:gd name="connsiteX0" fmla="*/ 1471613 w 4186238"/>
              <a:gd name="connsiteY0" fmla="*/ 0 h 728662"/>
              <a:gd name="connsiteX1" fmla="*/ 2028825 w 4186238"/>
              <a:gd name="connsiteY1" fmla="*/ 28575 h 728662"/>
              <a:gd name="connsiteX2" fmla="*/ 2228850 w 4186238"/>
              <a:gd name="connsiteY2" fmla="*/ 42862 h 728662"/>
              <a:gd name="connsiteX3" fmla="*/ 2771775 w 4186238"/>
              <a:gd name="connsiteY3" fmla="*/ 57150 h 728662"/>
              <a:gd name="connsiteX4" fmla="*/ 3028950 w 4186238"/>
              <a:gd name="connsiteY4" fmla="*/ 85725 h 728662"/>
              <a:gd name="connsiteX5" fmla="*/ 3114675 w 4186238"/>
              <a:gd name="connsiteY5" fmla="*/ 100012 h 728662"/>
              <a:gd name="connsiteX6" fmla="*/ 3571875 w 4186238"/>
              <a:gd name="connsiteY6" fmla="*/ 142875 h 728662"/>
              <a:gd name="connsiteX7" fmla="*/ 3643313 w 4186238"/>
              <a:gd name="connsiteY7" fmla="*/ 157162 h 728662"/>
              <a:gd name="connsiteX8" fmla="*/ 3743325 w 4186238"/>
              <a:gd name="connsiteY8" fmla="*/ 171450 h 728662"/>
              <a:gd name="connsiteX9" fmla="*/ 3829050 w 4186238"/>
              <a:gd name="connsiteY9" fmla="*/ 185737 h 728662"/>
              <a:gd name="connsiteX10" fmla="*/ 3957638 w 4186238"/>
              <a:gd name="connsiteY10" fmla="*/ 214312 h 728662"/>
              <a:gd name="connsiteX11" fmla="*/ 4000500 w 4186238"/>
              <a:gd name="connsiteY11" fmla="*/ 228600 h 728662"/>
              <a:gd name="connsiteX12" fmla="*/ 4114800 w 4186238"/>
              <a:gd name="connsiteY12" fmla="*/ 314325 h 728662"/>
              <a:gd name="connsiteX13" fmla="*/ 4186238 w 4186238"/>
              <a:gd name="connsiteY13" fmla="*/ 414337 h 728662"/>
              <a:gd name="connsiteX14" fmla="*/ 4057650 w 4186238"/>
              <a:gd name="connsiteY14" fmla="*/ 528637 h 728662"/>
              <a:gd name="connsiteX15" fmla="*/ 4014788 w 4186238"/>
              <a:gd name="connsiteY15" fmla="*/ 557212 h 728662"/>
              <a:gd name="connsiteX16" fmla="*/ 3943350 w 4186238"/>
              <a:gd name="connsiteY16" fmla="*/ 571500 h 728662"/>
              <a:gd name="connsiteX17" fmla="*/ 3886200 w 4186238"/>
              <a:gd name="connsiteY17" fmla="*/ 585787 h 728662"/>
              <a:gd name="connsiteX18" fmla="*/ 3843338 w 4186238"/>
              <a:gd name="connsiteY18" fmla="*/ 600075 h 728662"/>
              <a:gd name="connsiteX19" fmla="*/ 3786188 w 4186238"/>
              <a:gd name="connsiteY19" fmla="*/ 614362 h 728662"/>
              <a:gd name="connsiteX20" fmla="*/ 3743325 w 4186238"/>
              <a:gd name="connsiteY20" fmla="*/ 628650 h 728662"/>
              <a:gd name="connsiteX21" fmla="*/ 3529013 w 4186238"/>
              <a:gd name="connsiteY21" fmla="*/ 657225 h 728662"/>
              <a:gd name="connsiteX22" fmla="*/ 3457575 w 4186238"/>
              <a:gd name="connsiteY22" fmla="*/ 671512 h 728662"/>
              <a:gd name="connsiteX23" fmla="*/ 3243263 w 4186238"/>
              <a:gd name="connsiteY23" fmla="*/ 685800 h 728662"/>
              <a:gd name="connsiteX24" fmla="*/ 2914650 w 4186238"/>
              <a:gd name="connsiteY24" fmla="*/ 714375 h 728662"/>
              <a:gd name="connsiteX25" fmla="*/ 2128838 w 4186238"/>
              <a:gd name="connsiteY25" fmla="*/ 728662 h 728662"/>
              <a:gd name="connsiteX26" fmla="*/ 971550 w 4186238"/>
              <a:gd name="connsiteY26" fmla="*/ 714375 h 728662"/>
              <a:gd name="connsiteX27" fmla="*/ 900113 w 4186238"/>
              <a:gd name="connsiteY27" fmla="*/ 700087 h 728662"/>
              <a:gd name="connsiteX28" fmla="*/ 542925 w 4186238"/>
              <a:gd name="connsiteY28" fmla="*/ 671512 h 728662"/>
              <a:gd name="connsiteX29" fmla="*/ 314325 w 4186238"/>
              <a:gd name="connsiteY29" fmla="*/ 614362 h 728662"/>
              <a:gd name="connsiteX30" fmla="*/ 228600 w 4186238"/>
              <a:gd name="connsiteY30" fmla="*/ 585787 h 728662"/>
              <a:gd name="connsiteX31" fmla="*/ 185738 w 4186238"/>
              <a:gd name="connsiteY31" fmla="*/ 557212 h 728662"/>
              <a:gd name="connsiteX32" fmla="*/ 57150 w 4186238"/>
              <a:gd name="connsiteY32" fmla="*/ 500062 h 728662"/>
              <a:gd name="connsiteX33" fmla="*/ 28575 w 4186238"/>
              <a:gd name="connsiteY33" fmla="*/ 457200 h 728662"/>
              <a:gd name="connsiteX34" fmla="*/ 0 w 4186238"/>
              <a:gd name="connsiteY34" fmla="*/ 371475 h 728662"/>
              <a:gd name="connsiteX35" fmla="*/ 28575 w 4186238"/>
              <a:gd name="connsiteY35" fmla="*/ 271462 h 728662"/>
              <a:gd name="connsiteX36" fmla="*/ 100013 w 4186238"/>
              <a:gd name="connsiteY36" fmla="*/ 200025 h 728662"/>
              <a:gd name="connsiteX37" fmla="*/ 142875 w 4186238"/>
              <a:gd name="connsiteY37" fmla="*/ 157162 h 728662"/>
              <a:gd name="connsiteX38" fmla="*/ 271463 w 4186238"/>
              <a:gd name="connsiteY38" fmla="*/ 100012 h 728662"/>
              <a:gd name="connsiteX39" fmla="*/ 685800 w 4186238"/>
              <a:gd name="connsiteY39" fmla="*/ 71437 h 728662"/>
              <a:gd name="connsiteX40" fmla="*/ 785813 w 4186238"/>
              <a:gd name="connsiteY40" fmla="*/ 57150 h 728662"/>
              <a:gd name="connsiteX41" fmla="*/ 871538 w 4186238"/>
              <a:gd name="connsiteY41" fmla="*/ 42862 h 728662"/>
              <a:gd name="connsiteX42" fmla="*/ 985838 w 4186238"/>
              <a:gd name="connsiteY42" fmla="*/ 28575 h 728662"/>
              <a:gd name="connsiteX43" fmla="*/ 1457325 w 4186238"/>
              <a:gd name="connsiteY43" fmla="*/ 14287 h 728662"/>
              <a:gd name="connsiteX44" fmla="*/ 2271713 w 4186238"/>
              <a:gd name="connsiteY44" fmla="*/ 28575 h 728662"/>
              <a:gd name="connsiteX45" fmla="*/ 2328863 w 4186238"/>
              <a:gd name="connsiteY45" fmla="*/ 0 h 72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186238" h="728662">
                <a:moveTo>
                  <a:pt x="1471613" y="0"/>
                </a:moveTo>
                <a:cubicBezTo>
                  <a:pt x="1751412" y="34974"/>
                  <a:pt x="1474730" y="3949"/>
                  <a:pt x="2028825" y="28575"/>
                </a:cubicBezTo>
                <a:cubicBezTo>
                  <a:pt x="2095604" y="31543"/>
                  <a:pt x="2162055" y="40293"/>
                  <a:pt x="2228850" y="42862"/>
                </a:cubicBezTo>
                <a:cubicBezTo>
                  <a:pt x="2409754" y="49820"/>
                  <a:pt x="2590800" y="52387"/>
                  <a:pt x="2771775" y="57150"/>
                </a:cubicBezTo>
                <a:cubicBezTo>
                  <a:pt x="2868850" y="66857"/>
                  <a:pt x="2934549" y="72239"/>
                  <a:pt x="3028950" y="85725"/>
                </a:cubicBezTo>
                <a:cubicBezTo>
                  <a:pt x="3057628" y="89822"/>
                  <a:pt x="3085930" y="96419"/>
                  <a:pt x="3114675" y="100012"/>
                </a:cubicBezTo>
                <a:cubicBezTo>
                  <a:pt x="3354389" y="129976"/>
                  <a:pt x="3350836" y="127086"/>
                  <a:pt x="3571875" y="142875"/>
                </a:cubicBezTo>
                <a:cubicBezTo>
                  <a:pt x="3595688" y="147637"/>
                  <a:pt x="3619359" y="153170"/>
                  <a:pt x="3643313" y="157162"/>
                </a:cubicBezTo>
                <a:cubicBezTo>
                  <a:pt x="3676531" y="162698"/>
                  <a:pt x="3710041" y="166329"/>
                  <a:pt x="3743325" y="171450"/>
                </a:cubicBezTo>
                <a:cubicBezTo>
                  <a:pt x="3771957" y="175855"/>
                  <a:pt x="3800548" y="180555"/>
                  <a:pt x="3829050" y="185737"/>
                </a:cubicBezTo>
                <a:cubicBezTo>
                  <a:pt x="3869547" y="193100"/>
                  <a:pt x="3917518" y="202849"/>
                  <a:pt x="3957638" y="214312"/>
                </a:cubicBezTo>
                <a:cubicBezTo>
                  <a:pt x="3972119" y="218449"/>
                  <a:pt x="3986213" y="223837"/>
                  <a:pt x="4000500" y="228600"/>
                </a:cubicBezTo>
                <a:cubicBezTo>
                  <a:pt x="4038600" y="257175"/>
                  <a:pt x="4086225" y="276225"/>
                  <a:pt x="4114800" y="314325"/>
                </a:cubicBezTo>
                <a:cubicBezTo>
                  <a:pt x="4167966" y="385212"/>
                  <a:pt x="4144454" y="351662"/>
                  <a:pt x="4186238" y="414337"/>
                </a:cubicBezTo>
                <a:cubicBezTo>
                  <a:pt x="4158579" y="524970"/>
                  <a:pt x="4196107" y="436331"/>
                  <a:pt x="4057650" y="528637"/>
                </a:cubicBezTo>
                <a:cubicBezTo>
                  <a:pt x="4043363" y="538162"/>
                  <a:pt x="4030866" y="551183"/>
                  <a:pt x="4014788" y="557212"/>
                </a:cubicBezTo>
                <a:cubicBezTo>
                  <a:pt x="3992050" y="565739"/>
                  <a:pt x="3967056" y="566232"/>
                  <a:pt x="3943350" y="571500"/>
                </a:cubicBezTo>
                <a:cubicBezTo>
                  <a:pt x="3924181" y="575760"/>
                  <a:pt x="3905081" y="580392"/>
                  <a:pt x="3886200" y="585787"/>
                </a:cubicBezTo>
                <a:cubicBezTo>
                  <a:pt x="3871719" y="589924"/>
                  <a:pt x="3857819" y="595938"/>
                  <a:pt x="3843338" y="600075"/>
                </a:cubicBezTo>
                <a:cubicBezTo>
                  <a:pt x="3824457" y="605470"/>
                  <a:pt x="3805069" y="608968"/>
                  <a:pt x="3786188" y="614362"/>
                </a:cubicBezTo>
                <a:cubicBezTo>
                  <a:pt x="3771707" y="618499"/>
                  <a:pt x="3758027" y="625383"/>
                  <a:pt x="3743325" y="628650"/>
                </a:cubicBezTo>
                <a:cubicBezTo>
                  <a:pt x="3662574" y="646595"/>
                  <a:pt x="3615660" y="644847"/>
                  <a:pt x="3529013" y="657225"/>
                </a:cubicBezTo>
                <a:cubicBezTo>
                  <a:pt x="3504973" y="660659"/>
                  <a:pt x="3481739" y="669096"/>
                  <a:pt x="3457575" y="671512"/>
                </a:cubicBezTo>
                <a:cubicBezTo>
                  <a:pt x="3386334" y="678636"/>
                  <a:pt x="3314590" y="679598"/>
                  <a:pt x="3243263" y="685800"/>
                </a:cubicBezTo>
                <a:cubicBezTo>
                  <a:pt x="3025569" y="704730"/>
                  <a:pt x="3227598" y="705434"/>
                  <a:pt x="2914650" y="714375"/>
                </a:cubicBezTo>
                <a:cubicBezTo>
                  <a:pt x="2652776" y="721857"/>
                  <a:pt x="2390775" y="723900"/>
                  <a:pt x="2128838" y="728662"/>
                </a:cubicBezTo>
                <a:lnTo>
                  <a:pt x="971550" y="714375"/>
                </a:lnTo>
                <a:cubicBezTo>
                  <a:pt x="947273" y="713810"/>
                  <a:pt x="924276" y="702503"/>
                  <a:pt x="900113" y="700087"/>
                </a:cubicBezTo>
                <a:cubicBezTo>
                  <a:pt x="781263" y="688202"/>
                  <a:pt x="542925" y="671512"/>
                  <a:pt x="542925" y="671512"/>
                </a:cubicBezTo>
                <a:cubicBezTo>
                  <a:pt x="370510" y="637029"/>
                  <a:pt x="446128" y="658296"/>
                  <a:pt x="314325" y="614362"/>
                </a:cubicBezTo>
                <a:cubicBezTo>
                  <a:pt x="314321" y="614361"/>
                  <a:pt x="228603" y="585789"/>
                  <a:pt x="228600" y="585787"/>
                </a:cubicBezTo>
                <a:cubicBezTo>
                  <a:pt x="214313" y="576262"/>
                  <a:pt x="201429" y="564186"/>
                  <a:pt x="185738" y="557212"/>
                </a:cubicBezTo>
                <a:cubicBezTo>
                  <a:pt x="32712" y="489200"/>
                  <a:pt x="154156" y="564732"/>
                  <a:pt x="57150" y="500062"/>
                </a:cubicBezTo>
                <a:cubicBezTo>
                  <a:pt x="47625" y="485775"/>
                  <a:pt x="35549" y="472891"/>
                  <a:pt x="28575" y="457200"/>
                </a:cubicBezTo>
                <a:cubicBezTo>
                  <a:pt x="16342" y="429675"/>
                  <a:pt x="0" y="371475"/>
                  <a:pt x="0" y="371475"/>
                </a:cubicBezTo>
                <a:cubicBezTo>
                  <a:pt x="4576" y="353171"/>
                  <a:pt x="18329" y="291954"/>
                  <a:pt x="28575" y="271462"/>
                </a:cubicBezTo>
                <a:cubicBezTo>
                  <a:pt x="58510" y="211591"/>
                  <a:pt x="51028" y="240846"/>
                  <a:pt x="100013" y="200025"/>
                </a:cubicBezTo>
                <a:cubicBezTo>
                  <a:pt x="115535" y="187090"/>
                  <a:pt x="127353" y="170097"/>
                  <a:pt x="142875" y="157162"/>
                </a:cubicBezTo>
                <a:cubicBezTo>
                  <a:pt x="175874" y="129663"/>
                  <a:pt x="230712" y="102822"/>
                  <a:pt x="271463" y="100012"/>
                </a:cubicBezTo>
                <a:lnTo>
                  <a:pt x="685800" y="71437"/>
                </a:lnTo>
                <a:lnTo>
                  <a:pt x="785813" y="57150"/>
                </a:lnTo>
                <a:cubicBezTo>
                  <a:pt x="814445" y="52745"/>
                  <a:pt x="842860" y="46959"/>
                  <a:pt x="871538" y="42862"/>
                </a:cubicBezTo>
                <a:cubicBezTo>
                  <a:pt x="909549" y="37432"/>
                  <a:pt x="947487" y="30446"/>
                  <a:pt x="985838" y="28575"/>
                </a:cubicBezTo>
                <a:cubicBezTo>
                  <a:pt x="1142886" y="20914"/>
                  <a:pt x="1300163" y="19050"/>
                  <a:pt x="1457325" y="14287"/>
                </a:cubicBezTo>
                <a:lnTo>
                  <a:pt x="2271713" y="28575"/>
                </a:lnTo>
                <a:cubicBezTo>
                  <a:pt x="2365363" y="28575"/>
                  <a:pt x="2355992" y="27129"/>
                  <a:pt x="2328863" y="0"/>
                </a:cubicBezTo>
              </a:path>
            </a:pathLst>
          </a:custGeom>
          <a:noFill/>
          <a:ln w="50800"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EF047-83E3-4142-B0AA-A278EFA385EB}"/>
              </a:ext>
            </a:extLst>
          </p:cNvPr>
          <p:cNvSpPr/>
          <p:nvPr/>
        </p:nvSpPr>
        <p:spPr>
          <a:xfrm>
            <a:off x="7592024" y="3073208"/>
            <a:ext cx="4295996" cy="28822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DB1AE-A3AF-6D4B-ACD1-056DFE4C3233}"/>
              </a:ext>
            </a:extLst>
          </p:cNvPr>
          <p:cNvSpPr txBox="1"/>
          <p:nvPr/>
        </p:nvSpPr>
        <p:spPr>
          <a:xfrm>
            <a:off x="7578221" y="1914356"/>
            <a:ext cx="39092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impl(s: State)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linear var 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a :=</a:t>
            </a:r>
          </a:p>
          <a:p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      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a.x := a.x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(a);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yield;</a:t>
            </a:r>
          </a:p>
          <a:p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linear var 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b :=</a:t>
            </a:r>
          </a:p>
          <a:p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      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b.y := b.y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(b);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4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 animBg="1"/>
      <p:bldP spid="14" grpId="3" animBg="1"/>
      <p:bldP spid="5" grpId="0" animBg="1"/>
      <p:bldP spid="5" grpId="1" animBg="1"/>
      <p:bldP spid="6" grpId="0" animBg="1"/>
      <p:bldP spid="6" grpId="1" animBg="1"/>
      <p:bldP spid="12" grpId="0" animBg="1"/>
      <p:bldP spid="13" grpId="0" animBg="1"/>
      <p:bldP spid="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98F84D-E898-FF4F-9396-D4723FC31841}"/>
              </a:ext>
            </a:extLst>
          </p:cNvPr>
          <p:cNvSpPr/>
          <p:nvPr/>
        </p:nvSpPr>
        <p:spPr>
          <a:xfrm>
            <a:off x="7564824" y="1914356"/>
            <a:ext cx="4336945" cy="400235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8DBB0-1FBE-F042-8C31-75FDA3EBFEC3}"/>
              </a:ext>
            </a:extLst>
          </p:cNvPr>
          <p:cNvSpPr/>
          <p:nvPr/>
        </p:nvSpPr>
        <p:spPr>
          <a:xfrm>
            <a:off x="7613743" y="3320180"/>
            <a:ext cx="4274276" cy="1709019"/>
          </a:xfrm>
          <a:prstGeom prst="rect">
            <a:avLst/>
          </a:prstGeom>
          <a:solidFill>
            <a:srgbClr val="802C21"/>
          </a:solidFill>
          <a:ln>
            <a:solidFill>
              <a:srgbClr val="802C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EC78B-94BF-A648-95DC-FAF519EE1A4E}"/>
              </a:ext>
            </a:extLst>
          </p:cNvPr>
          <p:cNvSpPr/>
          <p:nvPr/>
        </p:nvSpPr>
        <p:spPr>
          <a:xfrm>
            <a:off x="7602857" y="4427621"/>
            <a:ext cx="4298912" cy="11389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B622D2-5A99-9445-9283-B35CF2D396E3}"/>
              </a:ext>
            </a:extLst>
          </p:cNvPr>
          <p:cNvSpPr/>
          <p:nvPr/>
        </p:nvSpPr>
        <p:spPr>
          <a:xfrm>
            <a:off x="7589107" y="2518612"/>
            <a:ext cx="4298912" cy="11389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794BA-3E10-A542-A800-FEBE4625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Constraints for reduction argument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7368C0-80A0-7C40-8834-9FE6B38A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63653" cy="4803775"/>
          </a:xfrm>
        </p:spPr>
        <p:txBody>
          <a:bodyPr>
            <a:normAutofit/>
          </a:bodyPr>
          <a:lstStyle/>
          <a:p>
            <a:r>
              <a:rPr lang="en-US"/>
              <a:t>Constraint: between any two yield points, all lock </a:t>
            </a:r>
            <a:r>
              <a:rPr lang="en-US" b="1"/>
              <a:t>acquires</a:t>
            </a:r>
            <a:r>
              <a:rPr lang="en-US"/>
              <a:t> must come before all lock </a:t>
            </a:r>
            <a:r>
              <a:rPr lang="en-US" b="1"/>
              <a:t>releases</a:t>
            </a:r>
            <a:r>
              <a:rPr lang="en-US"/>
              <a:t>.</a:t>
            </a:r>
          </a:p>
          <a:p>
            <a:r>
              <a:rPr lang="en-US"/>
              <a:t>Code may freely access only any data its thread has exclusive control over.</a:t>
            </a:r>
          </a:p>
          <a:p>
            <a:pPr lvl="1"/>
            <a:r>
              <a:rPr lang="en-US"/>
              <a:t>Linear type system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EF047-83E3-4142-B0AA-A278EFA385EB}"/>
              </a:ext>
            </a:extLst>
          </p:cNvPr>
          <p:cNvSpPr/>
          <p:nvPr/>
        </p:nvSpPr>
        <p:spPr>
          <a:xfrm>
            <a:off x="7592024" y="3073208"/>
            <a:ext cx="4295996" cy="28822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954ED3-DE7E-DF45-BEAC-399D12B1415A}"/>
              </a:ext>
            </a:extLst>
          </p:cNvPr>
          <p:cNvSpPr/>
          <p:nvPr/>
        </p:nvSpPr>
        <p:spPr>
          <a:xfrm>
            <a:off x="7591332" y="3585099"/>
            <a:ext cx="4274276" cy="319474"/>
          </a:xfrm>
          <a:prstGeom prst="rect">
            <a:avLst/>
          </a:prstGeom>
          <a:solidFill>
            <a:srgbClr val="802C21"/>
          </a:solidFill>
          <a:ln>
            <a:solidFill>
              <a:srgbClr val="802C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DB1AE-A3AF-6D4B-ACD1-056DFE4C3233}"/>
              </a:ext>
            </a:extLst>
          </p:cNvPr>
          <p:cNvSpPr txBox="1"/>
          <p:nvPr/>
        </p:nvSpPr>
        <p:spPr>
          <a:xfrm>
            <a:off x="7578221" y="1914356"/>
            <a:ext cx="39092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impl(s: State)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linear var 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a :=</a:t>
            </a:r>
          </a:p>
          <a:p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      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a.x := a.x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(a);</a:t>
            </a:r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a.x := 5;</a:t>
            </a:r>
          </a:p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yield;</a:t>
            </a:r>
          </a:p>
          <a:p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linear var 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b :=</a:t>
            </a:r>
          </a:p>
          <a:p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      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b.y := b.y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(b);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811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54"/>
    </mc:Choice>
    <mc:Fallback>
      <p:transition spd="slow" advTm="45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5" grpId="0" animBg="1"/>
      <p:bldP spid="5" grpId="1" animBg="1"/>
      <p:bldP spid="6" grpId="0" animBg="1"/>
      <p:bldP spid="6" grpId="1" animBg="1"/>
      <p:bldP spid="13" grpId="0" animBg="1"/>
      <p:bldP spid="13" grpId="1" animBg="1"/>
      <p:bldP spid="15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E60EFE-D64A-DD48-BFCC-5ECED3573FE2}"/>
              </a:ext>
            </a:extLst>
          </p:cNvPr>
          <p:cNvSpPr/>
          <p:nvPr/>
        </p:nvSpPr>
        <p:spPr>
          <a:xfrm>
            <a:off x="1949824" y="3356722"/>
            <a:ext cx="9762564" cy="1605243"/>
          </a:xfrm>
          <a:prstGeom prst="roundRect">
            <a:avLst/>
          </a:prstGeom>
          <a:solidFill>
            <a:srgbClr val="F2AEE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4C3A0F-27F1-3843-B7AE-D2A02AD09F5B}"/>
              </a:ext>
            </a:extLst>
          </p:cNvPr>
          <p:cNvSpPr/>
          <p:nvPr/>
        </p:nvSpPr>
        <p:spPr>
          <a:xfrm>
            <a:off x="457200" y="1559859"/>
            <a:ext cx="10219765" cy="14388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98BAB-2AAE-4948-9D8C-1DC40FCB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647" y="297072"/>
            <a:ext cx="10515600" cy="1325563"/>
          </a:xfrm>
        </p:spPr>
        <p:txBody>
          <a:bodyPr/>
          <a:lstStyle/>
          <a:p>
            <a:r>
              <a:rPr lang="en-US"/>
              <a:t>A trilogy of three intern talks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57DA48-0E4A-A049-AA59-46B4913CCB34}"/>
              </a:ext>
            </a:extLst>
          </p:cNvPr>
          <p:cNvSpPr/>
          <p:nvPr/>
        </p:nvSpPr>
        <p:spPr>
          <a:xfrm>
            <a:off x="457199" y="5264150"/>
            <a:ext cx="10219765" cy="14388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4359FD-7070-0143-953A-27CC2E8A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164" y="3485590"/>
            <a:ext cx="1371600" cy="1308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19094E-D5BD-094B-BFC3-940373BB2059}"/>
              </a:ext>
            </a:extLst>
          </p:cNvPr>
          <p:cNvSpPr txBox="1"/>
          <p:nvPr/>
        </p:nvSpPr>
        <p:spPr>
          <a:xfrm>
            <a:off x="2599764" y="1759915"/>
            <a:ext cx="699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pple Chancery" panose="03020702040506060504" pitchFamily="66" charset="-79"/>
                <a:cs typeface="Apple Chancery" panose="03020702040506060504" pitchFamily="66" charset="-79"/>
              </a:rPr>
              <a:t>The Fellowship of the Linear Types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FEDCF3-A399-A64C-B2B6-5C79378E5DC8}"/>
              </a:ext>
            </a:extLst>
          </p:cNvPr>
          <p:cNvSpPr txBox="1"/>
          <p:nvPr/>
        </p:nvSpPr>
        <p:spPr>
          <a:xfrm>
            <a:off x="3939986" y="3574568"/>
            <a:ext cx="325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pple Chancery" panose="03020702040506060504" pitchFamily="66" charset="-79"/>
                <a:cs typeface="Apple Chancery" panose="03020702040506060504" pitchFamily="66" charset="-79"/>
              </a:rPr>
              <a:t>The </a:t>
            </a:r>
            <a:r>
              <a:rPr lang="en-US" sz="3200" b="1">
                <a:latin typeface="Apple Chancery" panose="03020702040506060504" pitchFamily="66" charset="-79"/>
                <a:cs typeface="Apple Chancery" panose="03020702040506060504" pitchFamily="66" charset="-79"/>
              </a:rPr>
              <a:t>n</a:t>
            </a:r>
            <a:r>
              <a:rPr lang="en-US" sz="3200">
                <a:latin typeface="Apple Chancery" panose="03020702040506060504" pitchFamily="66" charset="-79"/>
                <a:cs typeface="Apple Chancery" panose="03020702040506060504" pitchFamily="66" charset="-79"/>
              </a:rPr>
              <a:t> Threads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607654-DDC0-CE47-9DE4-1D6D348E79AA}"/>
              </a:ext>
            </a:extLst>
          </p:cNvPr>
          <p:cNvSpPr txBox="1"/>
          <p:nvPr/>
        </p:nvSpPr>
        <p:spPr>
          <a:xfrm>
            <a:off x="3097303" y="5398792"/>
            <a:ext cx="325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pple Chancery" panose="03020702040506060504" pitchFamily="66" charset="-79"/>
                <a:cs typeface="Apple Chancery" panose="03020702040506060504" pitchFamily="66" charset="-79"/>
              </a:rPr>
              <a:t>??? </a:t>
            </a:r>
            <a:r>
              <a:rPr lang="en-US" sz="2000">
                <a:latin typeface="Apple Chancery" panose="03020702040506060504" pitchFamily="66" charset="-79"/>
                <a:cs typeface="Apple Chancery" panose="03020702040506060504" pitchFamily="66" charset="-79"/>
              </a:rPr>
              <a:t>(Title TBA)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4756C5-339A-6C49-A9F6-AC43ECB4ACE1}"/>
              </a:ext>
            </a:extLst>
          </p:cNvPr>
          <p:cNvSpPr txBox="1"/>
          <p:nvPr/>
        </p:nvSpPr>
        <p:spPr>
          <a:xfrm>
            <a:off x="7194175" y="2461304"/>
            <a:ext cx="224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—  Andrea Lattuada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AC151-C14B-704A-8726-EEB2916DE973}"/>
              </a:ext>
            </a:extLst>
          </p:cNvPr>
          <p:cNvSpPr txBox="1"/>
          <p:nvPr/>
        </p:nvSpPr>
        <p:spPr>
          <a:xfrm>
            <a:off x="6095999" y="4318997"/>
            <a:ext cx="224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—  Travis Hance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C01C2A-7062-2045-A213-023797F7BA4D}"/>
              </a:ext>
            </a:extLst>
          </p:cNvPr>
          <p:cNvSpPr txBox="1"/>
          <p:nvPr/>
        </p:nvSpPr>
        <p:spPr>
          <a:xfrm>
            <a:off x="5387787" y="6131282"/>
            <a:ext cx="224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—  Jialin Li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9A5DA5B-7721-1A41-BADB-803A0445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79" y="5387228"/>
            <a:ext cx="1333500" cy="1257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81E1A9-2F8E-F546-80D7-BBBD0FEAE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65" y="1622635"/>
            <a:ext cx="1295400" cy="12827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D78C1ACF-5EB4-DF49-AE70-B22D38584DCB}"/>
              </a:ext>
            </a:extLst>
          </p:cNvPr>
          <p:cNvSpPr/>
          <p:nvPr/>
        </p:nvSpPr>
        <p:spPr>
          <a:xfrm rot="8579323">
            <a:off x="10715065" y="768455"/>
            <a:ext cx="1062317" cy="793377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39"/>
    </mc:Choice>
    <mc:Fallback>
      <p:transition spd="slow" advTm="45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98F84D-E898-FF4F-9396-D4723FC31841}"/>
              </a:ext>
            </a:extLst>
          </p:cNvPr>
          <p:cNvSpPr/>
          <p:nvPr/>
        </p:nvSpPr>
        <p:spPr>
          <a:xfrm>
            <a:off x="7564824" y="1914356"/>
            <a:ext cx="4336945" cy="400235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794BA-3E10-A542-A800-FEBE4625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Constraints for reduction argument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7368C0-80A0-7C40-8834-9FE6B38A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63653" cy="5476129"/>
          </a:xfrm>
        </p:spPr>
        <p:txBody>
          <a:bodyPr>
            <a:normAutofit/>
          </a:bodyPr>
          <a:lstStyle/>
          <a:p>
            <a:r>
              <a:rPr lang="en-US"/>
              <a:t>Constraint: between any two yield points, all lock </a:t>
            </a:r>
            <a:r>
              <a:rPr lang="en-US" b="1"/>
              <a:t>acquires</a:t>
            </a:r>
            <a:r>
              <a:rPr lang="en-US"/>
              <a:t> must come before all lock </a:t>
            </a:r>
            <a:r>
              <a:rPr lang="en-US" b="1"/>
              <a:t>releases</a:t>
            </a:r>
            <a:r>
              <a:rPr lang="en-US"/>
              <a:t>.</a:t>
            </a:r>
          </a:p>
          <a:p>
            <a:r>
              <a:rPr lang="en-US"/>
              <a:t>Code may freely access any data its thread has exclusive control over.</a:t>
            </a:r>
          </a:p>
          <a:p>
            <a:pPr lvl="1"/>
            <a:r>
              <a:rPr lang="en-US"/>
              <a:t>Linear type system</a:t>
            </a:r>
          </a:p>
          <a:p>
            <a:r>
              <a:rPr lang="en-US"/>
              <a:t>The</a:t>
            </a:r>
            <a:r>
              <a:rPr lang="en-US" b="1"/>
              <a:t> yield</a:t>
            </a:r>
            <a:r>
              <a:rPr lang="en-US"/>
              <a:t> is only a proof construct, validated by reduction argument.</a:t>
            </a:r>
          </a:p>
          <a:p>
            <a:r>
              <a:rPr lang="en-US"/>
              <a:t>CIVL Verification language (2015) allows us to verify reduction arguments.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DB1AE-A3AF-6D4B-ACD1-056DFE4C3233}"/>
              </a:ext>
            </a:extLst>
          </p:cNvPr>
          <p:cNvSpPr txBox="1"/>
          <p:nvPr/>
        </p:nvSpPr>
        <p:spPr>
          <a:xfrm>
            <a:off x="7578221" y="1914356"/>
            <a:ext cx="39092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impl(s: State)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linear var 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a :=</a:t>
            </a:r>
          </a:p>
          <a:p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      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a.x := a.x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(a);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yield;</a:t>
            </a:r>
          </a:p>
          <a:p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linear var 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b :=</a:t>
            </a:r>
          </a:p>
          <a:p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      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b.y := b.y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(b);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E60EFE-D64A-DD48-BFCC-5ECED3573FE2}"/>
              </a:ext>
            </a:extLst>
          </p:cNvPr>
          <p:cNvSpPr/>
          <p:nvPr/>
        </p:nvSpPr>
        <p:spPr>
          <a:xfrm>
            <a:off x="251012" y="3787775"/>
            <a:ext cx="11255188" cy="1761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811C1A-2774-2140-964D-D5E4E73767EC}"/>
              </a:ext>
            </a:extLst>
          </p:cNvPr>
          <p:cNvSpPr/>
          <p:nvPr/>
        </p:nvSpPr>
        <p:spPr>
          <a:xfrm>
            <a:off x="354106" y="5096435"/>
            <a:ext cx="11255188" cy="1761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4C3A0F-27F1-3843-B7AE-D2A02AD09F5B}"/>
              </a:ext>
            </a:extLst>
          </p:cNvPr>
          <p:cNvSpPr/>
          <p:nvPr/>
        </p:nvSpPr>
        <p:spPr>
          <a:xfrm>
            <a:off x="457200" y="1559859"/>
            <a:ext cx="11255188" cy="1761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98BAB-2AAE-4948-9D8C-1DC40FCB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trilogy of three intern talks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28FE3-898D-104E-9870-1DF06D2C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20" y="1690688"/>
            <a:ext cx="1484033" cy="1484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577F3-682E-3749-8399-27AE242E2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60632" y="1924319"/>
            <a:ext cx="1479456" cy="1109592"/>
          </a:xfrm>
          <a:prstGeom prst="rect">
            <a:avLst/>
          </a:prstGeom>
        </p:spPr>
      </p:pic>
      <p:sp>
        <p:nvSpPr>
          <p:cNvPr id="9" name="Donut 8">
            <a:extLst>
              <a:ext uri="{FF2B5EF4-FFF2-40B4-BE49-F238E27FC236}">
                <a16:creationId xmlns:a16="http://schemas.microsoft.com/office/drawing/2014/main" id="{4E2AC758-C034-6B45-9AB3-F74343FB00E0}"/>
              </a:ext>
            </a:extLst>
          </p:cNvPr>
          <p:cNvSpPr/>
          <p:nvPr/>
        </p:nvSpPr>
        <p:spPr>
          <a:xfrm>
            <a:off x="8449047" y="1251184"/>
            <a:ext cx="2359152" cy="2363040"/>
          </a:xfrm>
          <a:prstGeom prst="donut">
            <a:avLst/>
          </a:prstGeom>
          <a:solidFill>
            <a:srgbClr val="F2AEEE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FE361D-0F93-2F47-8252-8D6A8BB6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346" y="1871056"/>
            <a:ext cx="1409700" cy="12700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22AC3C-1FE6-BF44-B107-526187A8A402}"/>
              </a:ext>
            </a:extLst>
          </p:cNvPr>
          <p:cNvSpPr/>
          <p:nvPr/>
        </p:nvSpPr>
        <p:spPr>
          <a:xfrm>
            <a:off x="354106" y="3857158"/>
            <a:ext cx="10219765" cy="14388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1C08BC0-949B-0B4B-9B2C-EC1853C2D7BE}"/>
              </a:ext>
            </a:extLst>
          </p:cNvPr>
          <p:cNvSpPr/>
          <p:nvPr/>
        </p:nvSpPr>
        <p:spPr>
          <a:xfrm>
            <a:off x="1846730" y="4147110"/>
            <a:ext cx="9762564" cy="1605243"/>
          </a:xfrm>
          <a:prstGeom prst="roundRect">
            <a:avLst/>
          </a:prstGeom>
          <a:solidFill>
            <a:srgbClr val="F2AEE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340AC8-74E9-0B48-BA18-816813B56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948" y="2799976"/>
            <a:ext cx="1761565" cy="1761565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81F634-1C36-3049-A487-F44260C05D12}"/>
              </a:ext>
            </a:extLst>
          </p:cNvPr>
          <p:cNvSpPr/>
          <p:nvPr/>
        </p:nvSpPr>
        <p:spPr>
          <a:xfrm>
            <a:off x="457199" y="5264150"/>
            <a:ext cx="10219765" cy="14388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1ED34D48-E3D7-5C4C-A62C-7FA9235BB322}"/>
              </a:ext>
            </a:extLst>
          </p:cNvPr>
          <p:cNvSpPr/>
          <p:nvPr/>
        </p:nvSpPr>
        <p:spPr>
          <a:xfrm>
            <a:off x="4516154" y="2440641"/>
            <a:ext cx="2359152" cy="2363040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B4A0F2-DB12-D74C-8527-0E3C5FBF7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72" y="5016022"/>
            <a:ext cx="2492562" cy="1402066"/>
          </a:xfrm>
          <a:prstGeom prst="rect">
            <a:avLst/>
          </a:prstGeom>
        </p:spPr>
      </p:pic>
      <p:sp>
        <p:nvSpPr>
          <p:cNvPr id="14" name="Donut 13">
            <a:extLst>
              <a:ext uri="{FF2B5EF4-FFF2-40B4-BE49-F238E27FC236}">
                <a16:creationId xmlns:a16="http://schemas.microsoft.com/office/drawing/2014/main" id="{1D12D3E2-C2EC-154E-A6AB-DD3BC6A3D26B}"/>
              </a:ext>
            </a:extLst>
          </p:cNvPr>
          <p:cNvSpPr/>
          <p:nvPr/>
        </p:nvSpPr>
        <p:spPr>
          <a:xfrm>
            <a:off x="878247" y="4404425"/>
            <a:ext cx="2359152" cy="2363040"/>
          </a:xfrm>
          <a:prstGeom prst="donu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55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230D5AE8-41D9-B043-AEBC-4EB7EB6965A2}"/>
              </a:ext>
            </a:extLst>
          </p:cNvPr>
          <p:cNvGrpSpPr/>
          <p:nvPr/>
        </p:nvGrpSpPr>
        <p:grpSpPr>
          <a:xfrm>
            <a:off x="242832" y="228600"/>
            <a:ext cx="9223897" cy="768463"/>
            <a:chOff x="242832" y="228600"/>
            <a:chExt cx="9223897" cy="76846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1A22B5A-6051-2249-ACA5-BE0F589A2C27}"/>
                </a:ext>
              </a:extLst>
            </p:cNvPr>
            <p:cNvSpPr/>
            <p:nvPr/>
          </p:nvSpPr>
          <p:spPr>
            <a:xfrm>
              <a:off x="2397310" y="228600"/>
              <a:ext cx="2477887" cy="753035"/>
            </a:xfrm>
            <a:prstGeom prst="rect">
              <a:avLst/>
            </a:prstGeom>
            <a:solidFill>
              <a:srgbClr val="FB9CA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188B03DC-C74D-8448-9ED5-455E5FF11D14}"/>
                </a:ext>
              </a:extLst>
            </p:cNvPr>
            <p:cNvSpPr/>
            <p:nvPr/>
          </p:nvSpPr>
          <p:spPr>
            <a:xfrm>
              <a:off x="5221886" y="360995"/>
              <a:ext cx="1604806" cy="569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3360364-A503-C74F-92A8-018FBBF33891}"/>
                </a:ext>
              </a:extLst>
            </p:cNvPr>
            <p:cNvSpPr/>
            <p:nvPr/>
          </p:nvSpPr>
          <p:spPr>
            <a:xfrm>
              <a:off x="6988842" y="244028"/>
              <a:ext cx="2477887" cy="753035"/>
            </a:xfrm>
            <a:prstGeom prst="rect">
              <a:avLst/>
            </a:prstGeom>
            <a:solidFill>
              <a:srgbClr val="FB9CA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009F22-3A4E-5744-B3C6-5C7C9D981419}"/>
                </a:ext>
              </a:extLst>
            </p:cNvPr>
            <p:cNvSpPr txBox="1"/>
            <p:nvPr/>
          </p:nvSpPr>
          <p:spPr>
            <a:xfrm>
              <a:off x="2621642" y="313239"/>
              <a:ext cx="2164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{ a: 1, b : 2 }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8812C6-C47C-9B41-8303-006BBB332FEF}"/>
                </a:ext>
              </a:extLst>
            </p:cNvPr>
            <p:cNvSpPr txBox="1"/>
            <p:nvPr/>
          </p:nvSpPr>
          <p:spPr>
            <a:xfrm>
              <a:off x="7274859" y="345488"/>
              <a:ext cx="2164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{ a: 1, b : </a:t>
              </a:r>
              <a:r>
                <a:rPr lang="en-US" sz="2800" b="1">
                  <a:solidFill>
                    <a:srgbClr val="7030A0"/>
                  </a:solidFill>
                </a:rPr>
                <a:t>3</a:t>
              </a:r>
              <a:r>
                <a:rPr lang="en-US" sz="2800" b="1"/>
                <a:t> }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9D6958-F695-0149-898A-43E50ACAF6ED}"/>
                </a:ext>
              </a:extLst>
            </p:cNvPr>
            <p:cNvSpPr txBox="1"/>
            <p:nvPr/>
          </p:nvSpPr>
          <p:spPr>
            <a:xfrm>
              <a:off x="242832" y="367027"/>
              <a:ext cx="2235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Application Spec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B56F1A7-6A50-6D47-9E11-2E4B679E6710}"/>
              </a:ext>
            </a:extLst>
          </p:cNvPr>
          <p:cNvSpPr/>
          <p:nvPr/>
        </p:nvSpPr>
        <p:spPr>
          <a:xfrm>
            <a:off x="4234448" y="4649343"/>
            <a:ext cx="676857" cy="500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E8522-6B03-5148-A6F3-041582950987}"/>
              </a:ext>
            </a:extLst>
          </p:cNvPr>
          <p:cNvSpPr txBox="1"/>
          <p:nvPr/>
        </p:nvSpPr>
        <p:spPr>
          <a:xfrm>
            <a:off x="4294890" y="4719777"/>
            <a:ext cx="676857" cy="294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D6D2DA3-CB68-2E45-B440-D27525C9F6F1}"/>
              </a:ext>
            </a:extLst>
          </p:cNvPr>
          <p:cNvSpPr/>
          <p:nvPr/>
        </p:nvSpPr>
        <p:spPr>
          <a:xfrm>
            <a:off x="5119360" y="4733224"/>
            <a:ext cx="696872" cy="330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0596C6-EF92-0843-810C-0976EA4696CC}"/>
              </a:ext>
            </a:extLst>
          </p:cNvPr>
          <p:cNvSpPr/>
          <p:nvPr/>
        </p:nvSpPr>
        <p:spPr>
          <a:xfrm>
            <a:off x="6024289" y="4649343"/>
            <a:ext cx="676857" cy="50088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BA473C-9539-DA47-8FD8-7A548A1B4AA2}"/>
              </a:ext>
            </a:extLst>
          </p:cNvPr>
          <p:cNvSpPr txBox="1"/>
          <p:nvPr/>
        </p:nvSpPr>
        <p:spPr>
          <a:xfrm>
            <a:off x="6084731" y="4733224"/>
            <a:ext cx="676857" cy="294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887BF6-BEED-D240-B2CE-52AEFA6DA7F6}"/>
              </a:ext>
            </a:extLst>
          </p:cNvPr>
          <p:cNvSpPr txBox="1"/>
          <p:nvPr/>
        </p:nvSpPr>
        <p:spPr>
          <a:xfrm>
            <a:off x="-100483" y="4544375"/>
            <a:ext cx="2614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Host model state machine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ADCCC4D-4ED5-214A-BC93-AE1F48076C6B}"/>
              </a:ext>
            </a:extLst>
          </p:cNvPr>
          <p:cNvGrpSpPr/>
          <p:nvPr/>
        </p:nvGrpSpPr>
        <p:grpSpPr>
          <a:xfrm>
            <a:off x="-29893" y="1364943"/>
            <a:ext cx="9496622" cy="2692513"/>
            <a:chOff x="-29893" y="1364943"/>
            <a:chExt cx="9496622" cy="26925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2BC9F1-C6EC-4545-A92D-DFF0480B42B4}"/>
                </a:ext>
              </a:extLst>
            </p:cNvPr>
            <p:cNvSpPr/>
            <p:nvPr/>
          </p:nvSpPr>
          <p:spPr>
            <a:xfrm>
              <a:off x="2397310" y="1666151"/>
              <a:ext cx="2477887" cy="23913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4BD95E-FC6E-8641-B2DA-14FD610BDE90}"/>
                </a:ext>
              </a:extLst>
            </p:cNvPr>
            <p:cNvSpPr/>
            <p:nvPr/>
          </p:nvSpPr>
          <p:spPr>
            <a:xfrm>
              <a:off x="3969082" y="3340287"/>
              <a:ext cx="676857" cy="500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8211A9-E676-B245-8DFB-4CB28039A0D2}"/>
                </a:ext>
              </a:extLst>
            </p:cNvPr>
            <p:cNvSpPr txBox="1"/>
            <p:nvPr/>
          </p:nvSpPr>
          <p:spPr>
            <a:xfrm>
              <a:off x="4029524" y="3397275"/>
              <a:ext cx="676857" cy="294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Host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0D0830-0D82-5643-AE08-325B0E450F3F}"/>
                </a:ext>
              </a:extLst>
            </p:cNvPr>
            <p:cNvSpPr/>
            <p:nvPr/>
          </p:nvSpPr>
          <p:spPr>
            <a:xfrm>
              <a:off x="6988842" y="1666151"/>
              <a:ext cx="2477887" cy="23913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A7426F7-CAAB-B74A-931A-B123D3071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63683" y="1364943"/>
              <a:ext cx="1662297" cy="1383634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E81D72A-8B39-A842-87E8-FDA8367B1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72151" y="1364943"/>
              <a:ext cx="1662297" cy="13836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195A69-5EEE-6241-AE8B-A0D05AB90CF1}"/>
                </a:ext>
              </a:extLst>
            </p:cNvPr>
            <p:cNvSpPr/>
            <p:nvPr/>
          </p:nvSpPr>
          <p:spPr>
            <a:xfrm>
              <a:off x="8592388" y="3317591"/>
              <a:ext cx="676857" cy="500880"/>
            </a:xfrm>
            <a:prstGeom prst="rect">
              <a:avLst/>
            </a:prstGeom>
            <a:solidFill>
              <a:srgbClr val="F2AEEE"/>
            </a:solidFill>
            <a:ln>
              <a:solidFill>
                <a:srgbClr val="B439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4D86A2-7E8D-164E-8D93-B4D89B04BD62}"/>
                </a:ext>
              </a:extLst>
            </p:cNvPr>
            <p:cNvSpPr txBox="1"/>
            <p:nvPr/>
          </p:nvSpPr>
          <p:spPr>
            <a:xfrm>
              <a:off x="8652830" y="3388025"/>
              <a:ext cx="676857" cy="294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Host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03569B76-01C5-2746-999F-FE5E15EFADED}"/>
                </a:ext>
              </a:extLst>
            </p:cNvPr>
            <p:cNvSpPr/>
            <p:nvPr/>
          </p:nvSpPr>
          <p:spPr>
            <a:xfrm>
              <a:off x="5213071" y="2486513"/>
              <a:ext cx="1604806" cy="569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398DF2-DABF-B645-BCF7-74C26E8CEAEB}"/>
                </a:ext>
              </a:extLst>
            </p:cNvPr>
            <p:cNvSpPr txBox="1"/>
            <p:nvPr/>
          </p:nvSpPr>
          <p:spPr>
            <a:xfrm>
              <a:off x="-29893" y="2439485"/>
              <a:ext cx="26147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Environment model state machine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E47DF7E-B401-6748-A790-D8A831BB7BC1}"/>
              </a:ext>
            </a:extLst>
          </p:cNvPr>
          <p:cNvGrpSpPr/>
          <p:nvPr/>
        </p:nvGrpSpPr>
        <p:grpSpPr>
          <a:xfrm>
            <a:off x="9722224" y="767137"/>
            <a:ext cx="2469776" cy="2823590"/>
            <a:chOff x="9722224" y="767137"/>
            <a:chExt cx="2469776" cy="282359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888466F-0A9C-054A-AFE0-EE972593F400}"/>
                </a:ext>
              </a:extLst>
            </p:cNvPr>
            <p:cNvSpPr txBox="1"/>
            <p:nvPr/>
          </p:nvSpPr>
          <p:spPr>
            <a:xfrm>
              <a:off x="10322859" y="1666151"/>
              <a:ext cx="18691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TLA-style refinement correspondance</a:t>
              </a:r>
            </a:p>
          </p:txBody>
        </p:sp>
        <p:sp>
          <p:nvSpPr>
            <p:cNvPr id="71" name="Right Brace 70">
              <a:extLst>
                <a:ext uri="{FF2B5EF4-FFF2-40B4-BE49-F238E27FC236}">
                  <a16:creationId xmlns:a16="http://schemas.microsoft.com/office/drawing/2014/main" id="{A1A5D575-0DF1-5549-8E5C-961782FA39F2}"/>
                </a:ext>
              </a:extLst>
            </p:cNvPr>
            <p:cNvSpPr/>
            <p:nvPr/>
          </p:nvSpPr>
          <p:spPr>
            <a:xfrm>
              <a:off x="9722224" y="767137"/>
              <a:ext cx="600635" cy="2823590"/>
            </a:xfrm>
            <a:prstGeom prst="rightBrac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EE17968-8E4B-0049-B0A1-3AAE00E483E2}"/>
              </a:ext>
            </a:extLst>
          </p:cNvPr>
          <p:cNvGrpSpPr/>
          <p:nvPr/>
        </p:nvGrpSpPr>
        <p:grpSpPr>
          <a:xfrm>
            <a:off x="8227785" y="4544375"/>
            <a:ext cx="2905001" cy="2126402"/>
            <a:chOff x="8227785" y="4544375"/>
            <a:chExt cx="2905001" cy="212640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30EBB4E-B6CD-1941-A0EF-E795225F6EC4}"/>
                </a:ext>
              </a:extLst>
            </p:cNvPr>
            <p:cNvSpPr txBox="1"/>
            <p:nvPr/>
          </p:nvSpPr>
          <p:spPr>
            <a:xfrm>
              <a:off x="9263645" y="5171013"/>
              <a:ext cx="1869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Floyd-Hoare logic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B088981F-5A61-F74B-BAAA-B9A735C6C5DA}"/>
                </a:ext>
              </a:extLst>
            </p:cNvPr>
            <p:cNvSpPr/>
            <p:nvPr/>
          </p:nvSpPr>
          <p:spPr>
            <a:xfrm>
              <a:off x="8227785" y="4544375"/>
              <a:ext cx="763473" cy="2126402"/>
            </a:xfrm>
            <a:prstGeom prst="rightBrac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24C55-95B1-714D-B2F0-722E7F6EC579}"/>
              </a:ext>
            </a:extLst>
          </p:cNvPr>
          <p:cNvGrpSpPr/>
          <p:nvPr/>
        </p:nvGrpSpPr>
        <p:grpSpPr>
          <a:xfrm>
            <a:off x="3979998" y="3826673"/>
            <a:ext cx="5283647" cy="839073"/>
            <a:chOff x="3979998" y="3826673"/>
            <a:chExt cx="5283647" cy="83907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9AC314-2979-B643-93E9-EF5910E98739}"/>
                </a:ext>
              </a:extLst>
            </p:cNvPr>
            <p:cNvCxnSpPr/>
            <p:nvPr/>
          </p:nvCxnSpPr>
          <p:spPr>
            <a:xfrm flipH="1" flipV="1">
              <a:off x="3979998" y="3841167"/>
              <a:ext cx="254449" cy="808175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476789-C9FB-5940-AB62-222946B8C9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5939" y="3848756"/>
              <a:ext cx="265365" cy="800587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473CA4-3B8A-AE4D-B0FD-E4FF21897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4289" y="3826673"/>
              <a:ext cx="2568099" cy="82267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D34451-CFF4-014C-BDF5-9744189F6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5546" y="3843076"/>
              <a:ext cx="2568099" cy="82267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3C1F3DC-CC6D-0548-A727-A083A59E58F2}"/>
              </a:ext>
            </a:extLst>
          </p:cNvPr>
          <p:cNvSpPr txBox="1"/>
          <p:nvPr/>
        </p:nvSpPr>
        <p:spPr>
          <a:xfrm>
            <a:off x="222605" y="5993644"/>
            <a:ext cx="2614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Implementation code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E376BD-1004-9646-A51F-042AAC1EAFD1}"/>
              </a:ext>
            </a:extLst>
          </p:cNvPr>
          <p:cNvSpPr txBox="1"/>
          <p:nvPr/>
        </p:nvSpPr>
        <p:spPr>
          <a:xfrm>
            <a:off x="3297369" y="5679925"/>
            <a:ext cx="4286273" cy="954107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 insert(key: Key, value: Value)</a:t>
            </a:r>
            <a:b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// actual runnable code here</a:t>
            </a:r>
            <a:b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37BC85-5579-5E44-BDF2-F6AF8103AD50}"/>
              </a:ext>
            </a:extLst>
          </p:cNvPr>
          <p:cNvSpPr txBox="1"/>
          <p:nvPr/>
        </p:nvSpPr>
        <p:spPr>
          <a:xfrm>
            <a:off x="3324659" y="5388559"/>
            <a:ext cx="4286273" cy="1384995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 insert(key: Key, value: Value)</a:t>
            </a:r>
            <a:b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// actual runnable code here</a:t>
            </a:r>
          </a:p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</a:t>
            </a:r>
            <a:r>
              <a:rPr lang="en-US" sz="1400">
                <a:solidFill>
                  <a:schemeClr val="accent6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yield;</a:t>
            </a:r>
          </a:p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// more code here</a:t>
            </a:r>
            <a:b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746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6" grpId="0"/>
      <p:bldP spid="84" grpId="0" animBg="1"/>
      <p:bldP spid="4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C3C562B-BFEA-EB45-92E9-600673F68028}"/>
              </a:ext>
            </a:extLst>
          </p:cNvPr>
          <p:cNvSpPr/>
          <p:nvPr/>
        </p:nvSpPr>
        <p:spPr>
          <a:xfrm>
            <a:off x="1949825" y="475054"/>
            <a:ext cx="2955266" cy="2878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6034CBD-1A8F-B245-9027-0B134B882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6315" y="84664"/>
            <a:ext cx="1662297" cy="138363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6E88B6C-880D-B344-A972-C1F5BCA5B410}"/>
              </a:ext>
            </a:extLst>
          </p:cNvPr>
          <p:cNvGrpSpPr/>
          <p:nvPr/>
        </p:nvGrpSpPr>
        <p:grpSpPr>
          <a:xfrm>
            <a:off x="3315702" y="1704103"/>
            <a:ext cx="1841779" cy="689811"/>
            <a:chOff x="325687" y="2775284"/>
            <a:chExt cx="1684420" cy="68981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73E97F-D457-974D-9FC3-C310E64CD406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0F68C6-F2AD-E747-AB93-D4F06590DC96}"/>
                </a:ext>
              </a:extLst>
            </p:cNvPr>
            <p:cNvSpPr txBox="1"/>
            <p:nvPr/>
          </p:nvSpPr>
          <p:spPr>
            <a:xfrm>
              <a:off x="325687" y="2798988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C69219-A6DC-9344-A57E-477276DAD9EC}"/>
              </a:ext>
            </a:extLst>
          </p:cNvPr>
          <p:cNvGrpSpPr/>
          <p:nvPr/>
        </p:nvGrpSpPr>
        <p:grpSpPr>
          <a:xfrm>
            <a:off x="3940735" y="2472647"/>
            <a:ext cx="793924" cy="400975"/>
            <a:chOff x="354617" y="3196891"/>
            <a:chExt cx="1151468" cy="40097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5DFD4D-580D-D940-8713-C0851D4DF111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A623CC-34B3-A446-9427-34321DE4C5AC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EE8F87-028F-B447-86C5-92431A7AA124}"/>
              </a:ext>
            </a:extLst>
          </p:cNvPr>
          <p:cNvGrpSpPr/>
          <p:nvPr/>
        </p:nvGrpSpPr>
        <p:grpSpPr>
          <a:xfrm>
            <a:off x="2927464" y="2651295"/>
            <a:ext cx="847406" cy="400975"/>
            <a:chOff x="354617" y="3196891"/>
            <a:chExt cx="1151468" cy="40097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AB25BB-65BB-2F4C-BE0A-70FA59F7664F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438BFA-4399-0B46-BCE4-D08A1CC35175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D47FE7-883F-8848-8173-A6B35A9DCEFB}"/>
              </a:ext>
            </a:extLst>
          </p:cNvPr>
          <p:cNvGrpSpPr/>
          <p:nvPr/>
        </p:nvGrpSpPr>
        <p:grpSpPr>
          <a:xfrm>
            <a:off x="2702962" y="2183539"/>
            <a:ext cx="844249" cy="400975"/>
            <a:chOff x="354617" y="3196891"/>
            <a:chExt cx="1151468" cy="4009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A064ED-DFF1-064E-A154-A8B8C894EBCB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0D635C-CE4A-7E46-8264-CE7A51D75893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4775F9-A224-1448-85C7-CAC4DE77AECB}"/>
              </a:ext>
            </a:extLst>
          </p:cNvPr>
          <p:cNvGrpSpPr/>
          <p:nvPr/>
        </p:nvGrpSpPr>
        <p:grpSpPr>
          <a:xfrm>
            <a:off x="2685666" y="1696164"/>
            <a:ext cx="844249" cy="400975"/>
            <a:chOff x="354617" y="3196891"/>
            <a:chExt cx="1151468" cy="40097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9583E2-B540-A944-B501-8809E62BE6F4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7FB523-C85D-E440-BD75-5CF94F2C4669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071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F0C8BF-8F56-8C40-94F2-3548FB80B782}"/>
              </a:ext>
            </a:extLst>
          </p:cNvPr>
          <p:cNvGrpSpPr/>
          <p:nvPr/>
        </p:nvGrpSpPr>
        <p:grpSpPr>
          <a:xfrm>
            <a:off x="4120066" y="3636745"/>
            <a:ext cx="1841779" cy="689811"/>
            <a:chOff x="325687" y="2775284"/>
            <a:chExt cx="1684420" cy="6898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76C2A5-1186-2A48-9373-E8BD53809244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A2183B-0770-4047-9DA9-EB3BBF0D9FF9}"/>
                </a:ext>
              </a:extLst>
            </p:cNvPr>
            <p:cNvSpPr txBox="1"/>
            <p:nvPr/>
          </p:nvSpPr>
          <p:spPr>
            <a:xfrm>
              <a:off x="325687" y="2798988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D0BF07B-25E0-3449-809B-16B4C2B6E207}"/>
              </a:ext>
            </a:extLst>
          </p:cNvPr>
          <p:cNvGrpSpPr/>
          <p:nvPr/>
        </p:nvGrpSpPr>
        <p:grpSpPr>
          <a:xfrm>
            <a:off x="6042776" y="3636745"/>
            <a:ext cx="1841779" cy="689811"/>
            <a:chOff x="325687" y="2775284"/>
            <a:chExt cx="1684420" cy="6898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E5148C-6F2A-7445-B8C3-D87397821D5D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4065C2-827F-8D46-BE60-F1E952C1BB47}"/>
                </a:ext>
              </a:extLst>
            </p:cNvPr>
            <p:cNvSpPr txBox="1"/>
            <p:nvPr/>
          </p:nvSpPr>
          <p:spPr>
            <a:xfrm>
              <a:off x="325687" y="2775754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B783E9F-ECD9-5E4F-B27B-323570C1FD0A}"/>
              </a:ext>
            </a:extLst>
          </p:cNvPr>
          <p:cNvSpPr/>
          <p:nvPr/>
        </p:nvSpPr>
        <p:spPr>
          <a:xfrm>
            <a:off x="5773182" y="4047066"/>
            <a:ext cx="473911" cy="270934"/>
          </a:xfrm>
          <a:prstGeom prst="rightArrow">
            <a:avLst/>
          </a:prstGeom>
          <a:solidFill>
            <a:srgbClr val="FF686F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6A38F0-3BE2-C64E-8C87-2CB328A1CBF5}"/>
              </a:ext>
            </a:extLst>
          </p:cNvPr>
          <p:cNvGrpSpPr/>
          <p:nvPr/>
        </p:nvGrpSpPr>
        <p:grpSpPr>
          <a:xfrm>
            <a:off x="4454781" y="4382344"/>
            <a:ext cx="1151468" cy="400975"/>
            <a:chOff x="354617" y="3196891"/>
            <a:chExt cx="1151468" cy="4009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BE4C91-F6D8-A648-817F-91B4AAA97A66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55663-074E-E849-B5DC-7A112B24E676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F8F46F-5E04-BA4D-8359-3A8882C1F59F}"/>
              </a:ext>
            </a:extLst>
          </p:cNvPr>
          <p:cNvGrpSpPr/>
          <p:nvPr/>
        </p:nvGrpSpPr>
        <p:grpSpPr>
          <a:xfrm>
            <a:off x="6387931" y="4382344"/>
            <a:ext cx="1151468" cy="400975"/>
            <a:chOff x="507017" y="3349291"/>
            <a:chExt cx="1151468" cy="4009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6E424B-3EE4-A548-B788-5D85EE172664}"/>
                </a:ext>
              </a:extLst>
            </p:cNvPr>
            <p:cNvSpPr/>
            <p:nvPr/>
          </p:nvSpPr>
          <p:spPr>
            <a:xfrm>
              <a:off x="507017" y="3349291"/>
              <a:ext cx="1151468" cy="4009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2FE203-9084-5F48-BA12-29E243821160}"/>
                </a:ext>
              </a:extLst>
            </p:cNvPr>
            <p:cNvSpPr txBox="1"/>
            <p:nvPr/>
          </p:nvSpPr>
          <p:spPr>
            <a:xfrm>
              <a:off x="507017" y="33492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C3C562B-BFEA-EB45-92E9-600673F68028}"/>
              </a:ext>
            </a:extLst>
          </p:cNvPr>
          <p:cNvSpPr/>
          <p:nvPr/>
        </p:nvSpPr>
        <p:spPr>
          <a:xfrm>
            <a:off x="1949825" y="475054"/>
            <a:ext cx="2955266" cy="2878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6034CBD-1A8F-B245-9027-0B134B882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6315" y="84664"/>
            <a:ext cx="1662297" cy="1383634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C8A44D4-68D8-1246-B60E-76E1B8BF4776}"/>
              </a:ext>
            </a:extLst>
          </p:cNvPr>
          <p:cNvSpPr/>
          <p:nvPr/>
        </p:nvSpPr>
        <p:spPr>
          <a:xfrm>
            <a:off x="5319108" y="1614357"/>
            <a:ext cx="1604806" cy="569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E88B6C-880D-B344-A972-C1F5BCA5B410}"/>
              </a:ext>
            </a:extLst>
          </p:cNvPr>
          <p:cNvGrpSpPr/>
          <p:nvPr/>
        </p:nvGrpSpPr>
        <p:grpSpPr>
          <a:xfrm>
            <a:off x="3315702" y="1704103"/>
            <a:ext cx="1841779" cy="689811"/>
            <a:chOff x="325687" y="2775284"/>
            <a:chExt cx="1684420" cy="68981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73E97F-D457-974D-9FC3-C310E64CD406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0F68C6-F2AD-E747-AB93-D4F06590DC96}"/>
                </a:ext>
              </a:extLst>
            </p:cNvPr>
            <p:cNvSpPr txBox="1"/>
            <p:nvPr/>
          </p:nvSpPr>
          <p:spPr>
            <a:xfrm>
              <a:off x="325687" y="2798988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C69219-A6DC-9344-A57E-477276DAD9EC}"/>
              </a:ext>
            </a:extLst>
          </p:cNvPr>
          <p:cNvGrpSpPr/>
          <p:nvPr/>
        </p:nvGrpSpPr>
        <p:grpSpPr>
          <a:xfrm>
            <a:off x="3940735" y="2472647"/>
            <a:ext cx="793924" cy="400975"/>
            <a:chOff x="354617" y="3196891"/>
            <a:chExt cx="1151468" cy="40097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5DFD4D-580D-D940-8713-C0851D4DF111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A623CC-34B3-A446-9427-34321DE4C5AC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EE8F87-028F-B447-86C5-92431A7AA124}"/>
              </a:ext>
            </a:extLst>
          </p:cNvPr>
          <p:cNvGrpSpPr/>
          <p:nvPr/>
        </p:nvGrpSpPr>
        <p:grpSpPr>
          <a:xfrm>
            <a:off x="2927464" y="2651295"/>
            <a:ext cx="847406" cy="400975"/>
            <a:chOff x="354617" y="3196891"/>
            <a:chExt cx="1151468" cy="40097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AB25BB-65BB-2F4C-BE0A-70FA59F7664F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438BFA-4399-0B46-BCE4-D08A1CC35175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D47FE7-883F-8848-8173-A6B35A9DCEFB}"/>
              </a:ext>
            </a:extLst>
          </p:cNvPr>
          <p:cNvGrpSpPr/>
          <p:nvPr/>
        </p:nvGrpSpPr>
        <p:grpSpPr>
          <a:xfrm>
            <a:off x="2702962" y="2183539"/>
            <a:ext cx="844249" cy="400975"/>
            <a:chOff x="354617" y="3196891"/>
            <a:chExt cx="1151468" cy="4009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A064ED-DFF1-064E-A154-A8B8C894EBCB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0D635C-CE4A-7E46-8264-CE7A51D75893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4775F9-A224-1448-85C7-CAC4DE77AECB}"/>
              </a:ext>
            </a:extLst>
          </p:cNvPr>
          <p:cNvGrpSpPr/>
          <p:nvPr/>
        </p:nvGrpSpPr>
        <p:grpSpPr>
          <a:xfrm>
            <a:off x="2685666" y="1696164"/>
            <a:ext cx="844249" cy="400975"/>
            <a:chOff x="354617" y="3196891"/>
            <a:chExt cx="1151468" cy="40097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9583E2-B540-A944-B501-8809E62BE6F4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7FB523-C85D-E440-BD75-5CF94F2C4669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6F412C6-FBCC-7E47-AF82-BA22BED7FE17}"/>
              </a:ext>
            </a:extLst>
          </p:cNvPr>
          <p:cNvSpPr/>
          <p:nvPr/>
        </p:nvSpPr>
        <p:spPr>
          <a:xfrm>
            <a:off x="7386920" y="513874"/>
            <a:ext cx="2955266" cy="2878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B5908206-61C0-9B40-A204-114C8EDFA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410" y="123484"/>
            <a:ext cx="1662297" cy="138363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5ED1E5B-03FE-F947-850D-5692F1E8C1F0}"/>
              </a:ext>
            </a:extLst>
          </p:cNvPr>
          <p:cNvGrpSpPr/>
          <p:nvPr/>
        </p:nvGrpSpPr>
        <p:grpSpPr>
          <a:xfrm>
            <a:off x="8364559" y="2690115"/>
            <a:ext cx="847406" cy="400975"/>
            <a:chOff x="354617" y="3196891"/>
            <a:chExt cx="1151468" cy="40097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A586E25-4DD7-A942-8AD7-55204A872525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874A174-76DA-FD4B-82B7-D3E91EB447BD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D6C60E-48F7-1D44-94B7-68035C5CC038}"/>
              </a:ext>
            </a:extLst>
          </p:cNvPr>
          <p:cNvGrpSpPr/>
          <p:nvPr/>
        </p:nvGrpSpPr>
        <p:grpSpPr>
          <a:xfrm>
            <a:off x="8140057" y="2222359"/>
            <a:ext cx="844249" cy="400975"/>
            <a:chOff x="354617" y="3196891"/>
            <a:chExt cx="1151468" cy="40097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5DAD54-3A83-8143-8995-5158459130EC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248002-2E1A-1741-84F4-BA7E246C5F4B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26F571-0DAD-3B41-ACFB-DFEBC0DAAF11}"/>
              </a:ext>
            </a:extLst>
          </p:cNvPr>
          <p:cNvGrpSpPr/>
          <p:nvPr/>
        </p:nvGrpSpPr>
        <p:grpSpPr>
          <a:xfrm>
            <a:off x="8122761" y="1734984"/>
            <a:ext cx="844249" cy="400975"/>
            <a:chOff x="354617" y="3196891"/>
            <a:chExt cx="1151468" cy="40097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92CEAEF-12A5-084B-90E7-C4423BE6693E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104B5E3-97BE-B349-A6ED-7540B5193F72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FBD9DD-4577-C041-B2EA-0F921B35CF61}"/>
              </a:ext>
            </a:extLst>
          </p:cNvPr>
          <p:cNvGrpSpPr/>
          <p:nvPr/>
        </p:nvGrpSpPr>
        <p:grpSpPr>
          <a:xfrm>
            <a:off x="8752796" y="1743780"/>
            <a:ext cx="1841779" cy="689811"/>
            <a:chOff x="325687" y="2775284"/>
            <a:chExt cx="1684420" cy="68981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61D7729-0E67-5D4E-AF12-CB10904A7003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CE43E5-4558-5142-A8A5-D57810E8E969}"/>
                </a:ext>
              </a:extLst>
            </p:cNvPr>
            <p:cNvSpPr txBox="1"/>
            <p:nvPr/>
          </p:nvSpPr>
          <p:spPr>
            <a:xfrm>
              <a:off x="325687" y="2775754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9EE0A0-A352-B641-9079-3C9BDDDD11EA}"/>
              </a:ext>
            </a:extLst>
          </p:cNvPr>
          <p:cNvGrpSpPr/>
          <p:nvPr/>
        </p:nvGrpSpPr>
        <p:grpSpPr>
          <a:xfrm>
            <a:off x="9406332" y="2533400"/>
            <a:ext cx="741487" cy="400975"/>
            <a:chOff x="507017" y="3349291"/>
            <a:chExt cx="1151468" cy="40097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1690D15-6E99-654F-938C-C02779034BB2}"/>
                </a:ext>
              </a:extLst>
            </p:cNvPr>
            <p:cNvSpPr/>
            <p:nvPr/>
          </p:nvSpPr>
          <p:spPr>
            <a:xfrm>
              <a:off x="507017" y="3349291"/>
              <a:ext cx="1151468" cy="4009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A3A1DF-D9E3-254E-9E15-05F2294ACE03}"/>
                </a:ext>
              </a:extLst>
            </p:cNvPr>
            <p:cNvSpPr txBox="1"/>
            <p:nvPr/>
          </p:nvSpPr>
          <p:spPr>
            <a:xfrm>
              <a:off x="507017" y="33492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45E352F3-8259-E042-896E-F23DD21D7405}"/>
              </a:ext>
            </a:extLst>
          </p:cNvPr>
          <p:cNvCxnSpPr>
            <a:stCxn id="14" idx="1"/>
          </p:cNvCxnSpPr>
          <p:nvPr/>
        </p:nvCxnSpPr>
        <p:spPr>
          <a:xfrm rot="10800000">
            <a:off x="4235825" y="2902732"/>
            <a:ext cx="218957" cy="166427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5AED575C-4586-FE4C-B43A-9D047B66EF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35798" y="2731586"/>
            <a:ext cx="1571248" cy="239069"/>
          </a:xfrm>
          <a:prstGeom prst="curvedConnector3">
            <a:avLst>
              <a:gd name="adj1" fmla="val 98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4870FD0-FF03-0146-B573-E69772EA0F72}"/>
              </a:ext>
            </a:extLst>
          </p:cNvPr>
          <p:cNvCxnSpPr>
            <a:stCxn id="10" idx="0"/>
          </p:cNvCxnSpPr>
          <p:nvPr/>
        </p:nvCxnSpPr>
        <p:spPr>
          <a:xfrm rot="5400000" flipH="1" flipV="1">
            <a:off x="7274960" y="1824665"/>
            <a:ext cx="1501256" cy="21238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47C35B8E-C436-7E48-96E0-E72C28ABCBD6}"/>
              </a:ext>
            </a:extLst>
          </p:cNvPr>
          <p:cNvCxnSpPr>
            <a:stCxn id="17" idx="3"/>
            <a:endCxn id="67" idx="2"/>
          </p:cNvCxnSpPr>
          <p:nvPr/>
        </p:nvCxnSpPr>
        <p:spPr>
          <a:xfrm flipV="1">
            <a:off x="7539398" y="2934375"/>
            <a:ext cx="2237678" cy="163263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F73F64A-1CA3-D249-9741-AA76ACEF562D}"/>
              </a:ext>
            </a:extLst>
          </p:cNvPr>
          <p:cNvSpPr txBox="1"/>
          <p:nvPr/>
        </p:nvSpPr>
        <p:spPr>
          <a:xfrm>
            <a:off x="3758612" y="5130142"/>
            <a:ext cx="4286273" cy="1384995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 insert(key: Key, value: Value)</a:t>
            </a:r>
            <a:b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// actual runnable code here</a:t>
            </a:r>
          </a:p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</a:t>
            </a:r>
            <a:r>
              <a:rPr lang="en-US" sz="1400">
                <a:solidFill>
                  <a:schemeClr val="accent6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yield;</a:t>
            </a:r>
          </a:p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// more code here</a:t>
            </a:r>
            <a:b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981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animBg="1"/>
      <p:bldP spid="46" grpId="0" animBg="1"/>
      <p:bldP spid="6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EF754FF-F34A-D640-B4A1-0D7388318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5984" cy="4793836"/>
          </a:xfrm>
        </p:spPr>
        <p:txBody>
          <a:bodyPr>
            <a:normAutofit/>
          </a:bodyPr>
          <a:lstStyle/>
          <a:p>
            <a:r>
              <a:rPr lang="en-US"/>
              <a:t>Reason about a snippet of code between </a:t>
            </a:r>
            <a:r>
              <a:rPr lang="en-US" b="1"/>
              <a:t>yield</a:t>
            </a:r>
            <a:r>
              <a:rPr lang="en-US"/>
              <a:t> points with Floyd-Hoare logic.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Verify that a method performs some valid sequence of transitions on some abstract state machine, possibly interleaved with transitions from other threads.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49C53-48D1-5A49-9A50-BA19C5064D2F}"/>
              </a:ext>
            </a:extLst>
          </p:cNvPr>
          <p:cNvSpPr/>
          <p:nvPr/>
        </p:nvSpPr>
        <p:spPr>
          <a:xfrm>
            <a:off x="7564824" y="1914356"/>
            <a:ext cx="4336945" cy="400235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824362-8464-B74E-846B-F7FBD9780D22}"/>
              </a:ext>
            </a:extLst>
          </p:cNvPr>
          <p:cNvSpPr/>
          <p:nvPr/>
        </p:nvSpPr>
        <p:spPr>
          <a:xfrm>
            <a:off x="7602857" y="4421012"/>
            <a:ext cx="4275876" cy="11191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C79001-40B8-FD48-88DB-C318ED35169B}"/>
              </a:ext>
            </a:extLst>
          </p:cNvPr>
          <p:cNvSpPr/>
          <p:nvPr/>
        </p:nvSpPr>
        <p:spPr>
          <a:xfrm>
            <a:off x="7602857" y="2513834"/>
            <a:ext cx="4275876" cy="1084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1644E-453B-5340-8E34-CCC527B0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Tying implementation to state machine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B66FAEB-0BE1-2F48-952D-83420C329D91}"/>
              </a:ext>
            </a:extLst>
          </p:cNvPr>
          <p:cNvSpPr/>
          <p:nvPr/>
        </p:nvSpPr>
        <p:spPr>
          <a:xfrm>
            <a:off x="1673018" y="3479769"/>
            <a:ext cx="473911" cy="270934"/>
          </a:xfrm>
          <a:prstGeom prst="rightArrow">
            <a:avLst/>
          </a:prstGeom>
          <a:solidFill>
            <a:srgbClr val="FF686F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4FD82D2-2D18-A94F-A33E-16DA56CCF279}"/>
              </a:ext>
            </a:extLst>
          </p:cNvPr>
          <p:cNvSpPr/>
          <p:nvPr/>
        </p:nvSpPr>
        <p:spPr>
          <a:xfrm>
            <a:off x="5534920" y="3503474"/>
            <a:ext cx="473911" cy="270934"/>
          </a:xfrm>
          <a:prstGeom prst="rightArrow">
            <a:avLst/>
          </a:prstGeom>
          <a:solidFill>
            <a:srgbClr val="FF686F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846A41-D360-4A4D-B330-7B64DC53A572}"/>
              </a:ext>
            </a:extLst>
          </p:cNvPr>
          <p:cNvGrpSpPr/>
          <p:nvPr/>
        </p:nvGrpSpPr>
        <p:grpSpPr>
          <a:xfrm>
            <a:off x="3520885" y="3090303"/>
            <a:ext cx="637870" cy="684105"/>
            <a:chOff x="3558133" y="2381574"/>
            <a:chExt cx="637870" cy="684105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480B55F1-865B-2B4D-9BF5-FDB66D5D174B}"/>
                </a:ext>
              </a:extLst>
            </p:cNvPr>
            <p:cNvSpPr/>
            <p:nvPr/>
          </p:nvSpPr>
          <p:spPr>
            <a:xfrm>
              <a:off x="3639811" y="2794745"/>
              <a:ext cx="473911" cy="27093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2010EF-E459-5248-B4F3-1A0DD70F7DA3}"/>
                </a:ext>
              </a:extLst>
            </p:cNvPr>
            <p:cNvSpPr txBox="1"/>
            <p:nvPr/>
          </p:nvSpPr>
          <p:spPr>
            <a:xfrm>
              <a:off x="3558133" y="2381574"/>
              <a:ext cx="637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yield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71B61C-942D-8E4B-A84E-3479BC5D336F}"/>
              </a:ext>
            </a:extLst>
          </p:cNvPr>
          <p:cNvGrpSpPr/>
          <p:nvPr/>
        </p:nvGrpSpPr>
        <p:grpSpPr>
          <a:xfrm>
            <a:off x="45848" y="3046964"/>
            <a:ext cx="1841779" cy="1128273"/>
            <a:chOff x="19902" y="2469593"/>
            <a:chExt cx="1841779" cy="112827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F1EB87-8FD0-3642-AD9F-1CEEA239A067}"/>
                </a:ext>
              </a:extLst>
            </p:cNvPr>
            <p:cNvGrpSpPr/>
            <p:nvPr/>
          </p:nvGrpSpPr>
          <p:grpSpPr>
            <a:xfrm>
              <a:off x="19902" y="2469593"/>
              <a:ext cx="1841779" cy="689811"/>
              <a:chOff x="325687" y="2775284"/>
              <a:chExt cx="1684420" cy="68981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8A09B92-DE14-354A-A5BE-DA1F15F914D0}"/>
                  </a:ext>
                </a:extLst>
              </p:cNvPr>
              <p:cNvSpPr/>
              <p:nvPr/>
            </p:nvSpPr>
            <p:spPr>
              <a:xfrm>
                <a:off x="631804" y="2775284"/>
                <a:ext cx="1053088" cy="6898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028501-417C-4F45-B7CF-D03F24888DC5}"/>
                  </a:ext>
                </a:extLst>
              </p:cNvPr>
              <p:cNvSpPr txBox="1"/>
              <p:nvPr/>
            </p:nvSpPr>
            <p:spPr>
              <a:xfrm>
                <a:off x="325687" y="2798988"/>
                <a:ext cx="1684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Shared</a:t>
                </a:r>
              </a:p>
              <a:p>
                <a:pPr algn="ctr"/>
                <a:r>
                  <a:rPr lang="en-US"/>
                  <a:t>state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54AC82-D649-B344-8D73-8F5597CFF3AD}"/>
                </a:ext>
              </a:extLst>
            </p:cNvPr>
            <p:cNvGrpSpPr/>
            <p:nvPr/>
          </p:nvGrpSpPr>
          <p:grpSpPr>
            <a:xfrm>
              <a:off x="354617" y="3196891"/>
              <a:ext cx="1151468" cy="400975"/>
              <a:chOff x="354617" y="3196891"/>
              <a:chExt cx="1151468" cy="40097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A5255CE-D1CD-914D-BF08-D034F6CFA69D}"/>
                  </a:ext>
                </a:extLst>
              </p:cNvPr>
              <p:cNvSpPr/>
              <p:nvPr/>
            </p:nvSpPr>
            <p:spPr>
              <a:xfrm>
                <a:off x="354617" y="3196891"/>
                <a:ext cx="1151468" cy="40097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8AC617-9E68-6549-AA5B-0D8AAFA1E4BF}"/>
                  </a:ext>
                </a:extLst>
              </p:cNvPr>
              <p:cNvSpPr txBox="1"/>
              <p:nvPr/>
            </p:nvSpPr>
            <p:spPr>
              <a:xfrm>
                <a:off x="354617" y="3196891"/>
                <a:ext cx="1151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Local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EE2CDD-F019-5F4E-B8FC-AF303F6C0751}"/>
              </a:ext>
            </a:extLst>
          </p:cNvPr>
          <p:cNvGrpSpPr/>
          <p:nvPr/>
        </p:nvGrpSpPr>
        <p:grpSpPr>
          <a:xfrm>
            <a:off x="1958654" y="3013982"/>
            <a:ext cx="1841779" cy="1128273"/>
            <a:chOff x="1942612" y="2469593"/>
            <a:chExt cx="1841779" cy="112827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DE4A680-93C9-D84A-88C3-5C91AA03BD1B}"/>
                </a:ext>
              </a:extLst>
            </p:cNvPr>
            <p:cNvGrpSpPr/>
            <p:nvPr/>
          </p:nvGrpSpPr>
          <p:grpSpPr>
            <a:xfrm>
              <a:off x="1942612" y="2469593"/>
              <a:ext cx="1841779" cy="689811"/>
              <a:chOff x="325687" y="2775284"/>
              <a:chExt cx="1684420" cy="68981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8E02DA-D3AF-B448-AB65-CB6F5FCD5484}"/>
                  </a:ext>
                </a:extLst>
              </p:cNvPr>
              <p:cNvSpPr/>
              <p:nvPr/>
            </p:nvSpPr>
            <p:spPr>
              <a:xfrm>
                <a:off x="631804" y="2775284"/>
                <a:ext cx="1053088" cy="68981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43E75A-7B14-154F-A36E-247B99C2076C}"/>
                  </a:ext>
                </a:extLst>
              </p:cNvPr>
              <p:cNvSpPr txBox="1"/>
              <p:nvPr/>
            </p:nvSpPr>
            <p:spPr>
              <a:xfrm>
                <a:off x="325687" y="2775754"/>
                <a:ext cx="1684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Shared</a:t>
                </a:r>
              </a:p>
              <a:p>
                <a:pPr algn="ctr"/>
                <a:r>
                  <a:rPr lang="en-US"/>
                  <a:t>state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BCC68E7-01B7-6E48-B8BF-40912F6F2046}"/>
                </a:ext>
              </a:extLst>
            </p:cNvPr>
            <p:cNvGrpSpPr/>
            <p:nvPr/>
          </p:nvGrpSpPr>
          <p:grpSpPr>
            <a:xfrm>
              <a:off x="2277327" y="3196891"/>
              <a:ext cx="1151468" cy="400975"/>
              <a:chOff x="507017" y="3349291"/>
              <a:chExt cx="1151468" cy="400975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BD19A0-EFFA-CE4D-924D-76D68EF55190}"/>
                  </a:ext>
                </a:extLst>
              </p:cNvPr>
              <p:cNvSpPr/>
              <p:nvPr/>
            </p:nvSpPr>
            <p:spPr>
              <a:xfrm>
                <a:off x="507017" y="3349291"/>
                <a:ext cx="1151468" cy="4009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AD011-925E-464F-9EEE-A7C7DBF621FD}"/>
                  </a:ext>
                </a:extLst>
              </p:cNvPr>
              <p:cNvSpPr txBox="1"/>
              <p:nvPr/>
            </p:nvSpPr>
            <p:spPr>
              <a:xfrm>
                <a:off x="507017" y="3349291"/>
                <a:ext cx="1151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Local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007AF7-D6A4-4A40-BE7C-BB93AC1C2587}"/>
              </a:ext>
            </a:extLst>
          </p:cNvPr>
          <p:cNvGrpSpPr/>
          <p:nvPr/>
        </p:nvGrpSpPr>
        <p:grpSpPr>
          <a:xfrm>
            <a:off x="3911290" y="3013982"/>
            <a:ext cx="1841779" cy="1128273"/>
            <a:chOff x="3895248" y="2469593"/>
            <a:chExt cx="1841779" cy="112827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E1D970-433E-6840-B948-15EA98AE1ECF}"/>
                </a:ext>
              </a:extLst>
            </p:cNvPr>
            <p:cNvGrpSpPr/>
            <p:nvPr/>
          </p:nvGrpSpPr>
          <p:grpSpPr>
            <a:xfrm>
              <a:off x="3895248" y="2469593"/>
              <a:ext cx="1841779" cy="689811"/>
              <a:chOff x="325687" y="2775284"/>
              <a:chExt cx="1684420" cy="68981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F938F6-D03F-714E-8E33-ABA5F87D9308}"/>
                  </a:ext>
                </a:extLst>
              </p:cNvPr>
              <p:cNvSpPr/>
              <p:nvPr/>
            </p:nvSpPr>
            <p:spPr>
              <a:xfrm>
                <a:off x="631804" y="2775284"/>
                <a:ext cx="1053088" cy="6898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A59D6B-B633-C44F-A227-4D32CB33AC58}"/>
                  </a:ext>
                </a:extLst>
              </p:cNvPr>
              <p:cNvSpPr txBox="1"/>
              <p:nvPr/>
            </p:nvSpPr>
            <p:spPr>
              <a:xfrm>
                <a:off x="325687" y="2798988"/>
                <a:ext cx="1684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Shared</a:t>
                </a:r>
              </a:p>
              <a:p>
                <a:pPr algn="ctr"/>
                <a:r>
                  <a:rPr lang="en-US"/>
                  <a:t>state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522736D-9383-E949-BDC6-5EF180B68E9C}"/>
                </a:ext>
              </a:extLst>
            </p:cNvPr>
            <p:cNvGrpSpPr/>
            <p:nvPr/>
          </p:nvGrpSpPr>
          <p:grpSpPr>
            <a:xfrm>
              <a:off x="4229963" y="3196891"/>
              <a:ext cx="1151468" cy="400975"/>
              <a:chOff x="507017" y="3349291"/>
              <a:chExt cx="1151468" cy="40097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5D6B99E-F0A4-4847-B766-53DD0DE0973D}"/>
                  </a:ext>
                </a:extLst>
              </p:cNvPr>
              <p:cNvSpPr/>
              <p:nvPr/>
            </p:nvSpPr>
            <p:spPr>
              <a:xfrm>
                <a:off x="507017" y="3349291"/>
                <a:ext cx="1151468" cy="4009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D1774AC-A3EA-2E4D-8646-ED8E74CEB6CA}"/>
                  </a:ext>
                </a:extLst>
              </p:cNvPr>
              <p:cNvSpPr txBox="1"/>
              <p:nvPr/>
            </p:nvSpPr>
            <p:spPr>
              <a:xfrm>
                <a:off x="507017" y="3349291"/>
                <a:ext cx="1151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Local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848B39-49A9-4148-AD04-583783DEBC1B}"/>
              </a:ext>
            </a:extLst>
          </p:cNvPr>
          <p:cNvGrpSpPr/>
          <p:nvPr/>
        </p:nvGrpSpPr>
        <p:grpSpPr>
          <a:xfrm>
            <a:off x="5798002" y="3024151"/>
            <a:ext cx="1841779" cy="1124449"/>
            <a:chOff x="5781960" y="2479762"/>
            <a:chExt cx="1841779" cy="11244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A83B43-D390-AC49-A926-36A03E38E254}"/>
                </a:ext>
              </a:extLst>
            </p:cNvPr>
            <p:cNvGrpSpPr/>
            <p:nvPr/>
          </p:nvGrpSpPr>
          <p:grpSpPr>
            <a:xfrm>
              <a:off x="5781960" y="2479762"/>
              <a:ext cx="1841779" cy="689811"/>
              <a:chOff x="325687" y="2775284"/>
              <a:chExt cx="1684420" cy="68981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D4EEC7-52EE-474F-942D-F90456AF9012}"/>
                  </a:ext>
                </a:extLst>
              </p:cNvPr>
              <p:cNvSpPr/>
              <p:nvPr/>
            </p:nvSpPr>
            <p:spPr>
              <a:xfrm>
                <a:off x="631804" y="2775284"/>
                <a:ext cx="1053088" cy="68981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F91980-150A-FD40-9E74-8704CB590F5C}"/>
                  </a:ext>
                </a:extLst>
              </p:cNvPr>
              <p:cNvSpPr txBox="1"/>
              <p:nvPr/>
            </p:nvSpPr>
            <p:spPr>
              <a:xfrm>
                <a:off x="325687" y="2798988"/>
                <a:ext cx="1684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Shared</a:t>
                </a:r>
              </a:p>
              <a:p>
                <a:pPr algn="ctr"/>
                <a:r>
                  <a:rPr lang="en-US"/>
                  <a:t>state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22020B4-385F-7E44-A480-DB2AB4C0F759}"/>
                </a:ext>
              </a:extLst>
            </p:cNvPr>
            <p:cNvGrpSpPr/>
            <p:nvPr/>
          </p:nvGrpSpPr>
          <p:grpSpPr>
            <a:xfrm>
              <a:off x="6116675" y="3203236"/>
              <a:ext cx="1151468" cy="400975"/>
              <a:chOff x="507017" y="3349291"/>
              <a:chExt cx="1151468" cy="40097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3EA6B-5463-B940-A8F1-AF3C259FD082}"/>
                  </a:ext>
                </a:extLst>
              </p:cNvPr>
              <p:cNvSpPr/>
              <p:nvPr/>
            </p:nvSpPr>
            <p:spPr>
              <a:xfrm>
                <a:off x="507017" y="3349291"/>
                <a:ext cx="1151468" cy="400975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DE4C0D-46BB-604F-BCF0-5B76D8E52C9F}"/>
                  </a:ext>
                </a:extLst>
              </p:cNvPr>
              <p:cNvSpPr txBox="1"/>
              <p:nvPr/>
            </p:nvSpPr>
            <p:spPr>
              <a:xfrm>
                <a:off x="507017" y="3349291"/>
                <a:ext cx="1151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Local</a:t>
                </a:r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9F346B2-F4F4-0641-833C-7980E53B26C5}"/>
              </a:ext>
            </a:extLst>
          </p:cNvPr>
          <p:cNvSpPr/>
          <p:nvPr/>
        </p:nvSpPr>
        <p:spPr>
          <a:xfrm>
            <a:off x="7602857" y="3821534"/>
            <a:ext cx="4275876" cy="3758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DA7A-41BD-8A45-8467-EBB0A578DDB0}"/>
              </a:ext>
            </a:extLst>
          </p:cNvPr>
          <p:cNvSpPr txBox="1"/>
          <p:nvPr/>
        </p:nvSpPr>
        <p:spPr>
          <a:xfrm>
            <a:off x="7623739" y="1914356"/>
            <a:ext cx="38164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impl(s: State)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linear var a :=</a:t>
            </a:r>
          </a:p>
          <a:p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      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a.x := a.x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(a);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yield;</a:t>
            </a:r>
          </a:p>
          <a:p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linear var b :=</a:t>
            </a:r>
          </a:p>
          <a:p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      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b.y := b.y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(b);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7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20" grpId="0" animBg="1"/>
      <p:bldP spid="20" grpId="1" animBg="1"/>
      <p:bldP spid="20" grpId="2" animBg="1"/>
      <p:bldP spid="21" grpId="0" animBg="1"/>
      <p:bldP spid="39" grpId="0" animBg="1"/>
      <p:bldP spid="3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761E3C-079F-2E48-A780-73DAEB7C6E5E}"/>
              </a:ext>
            </a:extLst>
          </p:cNvPr>
          <p:cNvSpPr/>
          <p:nvPr/>
        </p:nvSpPr>
        <p:spPr>
          <a:xfrm>
            <a:off x="7876674" y="1502688"/>
            <a:ext cx="3673642" cy="4015796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CCB8B-5FC2-E042-9503-4ED80B0EE870}"/>
              </a:ext>
            </a:extLst>
          </p:cNvPr>
          <p:cNvSpPr/>
          <p:nvPr/>
        </p:nvSpPr>
        <p:spPr>
          <a:xfrm>
            <a:off x="7905666" y="2133601"/>
            <a:ext cx="3628702" cy="109727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C8602D-44C9-C241-99AF-A2177161C777}"/>
              </a:ext>
            </a:extLst>
          </p:cNvPr>
          <p:cNvSpPr/>
          <p:nvPr/>
        </p:nvSpPr>
        <p:spPr>
          <a:xfrm>
            <a:off x="7905666" y="4008924"/>
            <a:ext cx="3628701" cy="109727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029BC-332E-2247-BB1C-8196F7902799}"/>
              </a:ext>
            </a:extLst>
          </p:cNvPr>
          <p:cNvSpPr/>
          <p:nvPr/>
        </p:nvSpPr>
        <p:spPr>
          <a:xfrm>
            <a:off x="7905666" y="3437434"/>
            <a:ext cx="3628700" cy="3512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277BA-31C7-034E-93C4-8ADD3BDF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1ED42-E5F0-A644-8004-4823A4147507}"/>
              </a:ext>
            </a:extLst>
          </p:cNvPr>
          <p:cNvSpPr txBox="1"/>
          <p:nvPr/>
        </p:nvSpPr>
        <p:spPr>
          <a:xfrm>
            <a:off x="7876674" y="1502688"/>
            <a:ext cx="3477126" cy="4288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op_impl(s: State)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var x := s.x;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s.x := x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yield;</a:t>
            </a:r>
          </a:p>
          <a:p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var y := s.y;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s.y := y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12CF8B-F272-A345-B391-442738C1954D}"/>
              </a:ext>
            </a:extLst>
          </p:cNvPr>
          <p:cNvGrpSpPr/>
          <p:nvPr/>
        </p:nvGrpSpPr>
        <p:grpSpPr>
          <a:xfrm>
            <a:off x="57150" y="2337334"/>
            <a:ext cx="1841779" cy="689811"/>
            <a:chOff x="325687" y="2775284"/>
            <a:chExt cx="1684420" cy="68981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8FA879-8B4D-F247-AF3B-3D9DB796645D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86A838-0BFE-264D-AB1A-115866752108}"/>
                </a:ext>
              </a:extLst>
            </p:cNvPr>
            <p:cNvSpPr txBox="1"/>
            <p:nvPr/>
          </p:nvSpPr>
          <p:spPr>
            <a:xfrm>
              <a:off x="325687" y="2798988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D65AB9-822B-8649-A14D-2879E038B405}"/>
              </a:ext>
            </a:extLst>
          </p:cNvPr>
          <p:cNvGrpSpPr/>
          <p:nvPr/>
        </p:nvGrpSpPr>
        <p:grpSpPr>
          <a:xfrm>
            <a:off x="3568522" y="2178477"/>
            <a:ext cx="4617826" cy="1380352"/>
            <a:chOff x="3543119" y="2222004"/>
            <a:chExt cx="4617826" cy="1380352"/>
          </a:xfrm>
        </p:grpSpPr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405323F4-DB61-5C46-A540-0CC7BB955FE5}"/>
                </a:ext>
              </a:extLst>
            </p:cNvPr>
            <p:cNvSpPr/>
            <p:nvPr/>
          </p:nvSpPr>
          <p:spPr>
            <a:xfrm rot="17002910">
              <a:off x="6215063" y="1656473"/>
              <a:ext cx="742950" cy="31488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2E568F-716D-1940-A825-86AB639B2A65}"/>
                </a:ext>
              </a:extLst>
            </p:cNvPr>
            <p:cNvSpPr txBox="1"/>
            <p:nvPr/>
          </p:nvSpPr>
          <p:spPr>
            <a:xfrm>
              <a:off x="3543119" y="2222004"/>
              <a:ext cx="3100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Only a proof construct.</a:t>
              </a:r>
            </a:p>
          </p:txBody>
        </p:sp>
      </p:grp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CF761B7A-6EEA-454B-986E-3A11C629A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518770"/>
              </p:ext>
            </p:extLst>
          </p:nvPr>
        </p:nvGraphicFramePr>
        <p:xfrm>
          <a:off x="291126" y="4031635"/>
          <a:ext cx="375223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287">
                  <a:extLst>
                    <a:ext uri="{9D8B030D-6E8A-4147-A177-3AD203B41FA5}">
                      <a16:colId xmlns:a16="http://schemas.microsoft.com/office/drawing/2014/main" val="46055842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6892608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Right 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Left mover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73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Receive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8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Lock acquire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Lock 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8394"/>
                  </a:ext>
                </a:extLst>
              </a:tr>
            </a:tbl>
          </a:graphicData>
        </a:graphic>
      </p:graphicFrame>
      <p:sp>
        <p:nvSpPr>
          <p:cNvPr id="19" name="Freeform 18">
            <a:extLst>
              <a:ext uri="{FF2B5EF4-FFF2-40B4-BE49-F238E27FC236}">
                <a16:creationId xmlns:a16="http://schemas.microsoft.com/office/drawing/2014/main" id="{319997E9-CEED-7B46-A101-1DFD1EC98CE6}"/>
              </a:ext>
            </a:extLst>
          </p:cNvPr>
          <p:cNvSpPr/>
          <p:nvPr/>
        </p:nvSpPr>
        <p:spPr>
          <a:xfrm>
            <a:off x="57150" y="4672013"/>
            <a:ext cx="4186238" cy="728662"/>
          </a:xfrm>
          <a:custGeom>
            <a:avLst/>
            <a:gdLst>
              <a:gd name="connsiteX0" fmla="*/ 1471613 w 4186238"/>
              <a:gd name="connsiteY0" fmla="*/ 0 h 728662"/>
              <a:gd name="connsiteX1" fmla="*/ 2028825 w 4186238"/>
              <a:gd name="connsiteY1" fmla="*/ 28575 h 728662"/>
              <a:gd name="connsiteX2" fmla="*/ 2228850 w 4186238"/>
              <a:gd name="connsiteY2" fmla="*/ 42862 h 728662"/>
              <a:gd name="connsiteX3" fmla="*/ 2771775 w 4186238"/>
              <a:gd name="connsiteY3" fmla="*/ 57150 h 728662"/>
              <a:gd name="connsiteX4" fmla="*/ 3028950 w 4186238"/>
              <a:gd name="connsiteY4" fmla="*/ 85725 h 728662"/>
              <a:gd name="connsiteX5" fmla="*/ 3114675 w 4186238"/>
              <a:gd name="connsiteY5" fmla="*/ 100012 h 728662"/>
              <a:gd name="connsiteX6" fmla="*/ 3571875 w 4186238"/>
              <a:gd name="connsiteY6" fmla="*/ 142875 h 728662"/>
              <a:gd name="connsiteX7" fmla="*/ 3643313 w 4186238"/>
              <a:gd name="connsiteY7" fmla="*/ 157162 h 728662"/>
              <a:gd name="connsiteX8" fmla="*/ 3743325 w 4186238"/>
              <a:gd name="connsiteY8" fmla="*/ 171450 h 728662"/>
              <a:gd name="connsiteX9" fmla="*/ 3829050 w 4186238"/>
              <a:gd name="connsiteY9" fmla="*/ 185737 h 728662"/>
              <a:gd name="connsiteX10" fmla="*/ 3957638 w 4186238"/>
              <a:gd name="connsiteY10" fmla="*/ 214312 h 728662"/>
              <a:gd name="connsiteX11" fmla="*/ 4000500 w 4186238"/>
              <a:gd name="connsiteY11" fmla="*/ 228600 h 728662"/>
              <a:gd name="connsiteX12" fmla="*/ 4114800 w 4186238"/>
              <a:gd name="connsiteY12" fmla="*/ 314325 h 728662"/>
              <a:gd name="connsiteX13" fmla="*/ 4186238 w 4186238"/>
              <a:gd name="connsiteY13" fmla="*/ 414337 h 728662"/>
              <a:gd name="connsiteX14" fmla="*/ 4057650 w 4186238"/>
              <a:gd name="connsiteY14" fmla="*/ 528637 h 728662"/>
              <a:gd name="connsiteX15" fmla="*/ 4014788 w 4186238"/>
              <a:gd name="connsiteY15" fmla="*/ 557212 h 728662"/>
              <a:gd name="connsiteX16" fmla="*/ 3943350 w 4186238"/>
              <a:gd name="connsiteY16" fmla="*/ 571500 h 728662"/>
              <a:gd name="connsiteX17" fmla="*/ 3886200 w 4186238"/>
              <a:gd name="connsiteY17" fmla="*/ 585787 h 728662"/>
              <a:gd name="connsiteX18" fmla="*/ 3843338 w 4186238"/>
              <a:gd name="connsiteY18" fmla="*/ 600075 h 728662"/>
              <a:gd name="connsiteX19" fmla="*/ 3786188 w 4186238"/>
              <a:gd name="connsiteY19" fmla="*/ 614362 h 728662"/>
              <a:gd name="connsiteX20" fmla="*/ 3743325 w 4186238"/>
              <a:gd name="connsiteY20" fmla="*/ 628650 h 728662"/>
              <a:gd name="connsiteX21" fmla="*/ 3529013 w 4186238"/>
              <a:gd name="connsiteY21" fmla="*/ 657225 h 728662"/>
              <a:gd name="connsiteX22" fmla="*/ 3457575 w 4186238"/>
              <a:gd name="connsiteY22" fmla="*/ 671512 h 728662"/>
              <a:gd name="connsiteX23" fmla="*/ 3243263 w 4186238"/>
              <a:gd name="connsiteY23" fmla="*/ 685800 h 728662"/>
              <a:gd name="connsiteX24" fmla="*/ 2914650 w 4186238"/>
              <a:gd name="connsiteY24" fmla="*/ 714375 h 728662"/>
              <a:gd name="connsiteX25" fmla="*/ 2128838 w 4186238"/>
              <a:gd name="connsiteY25" fmla="*/ 728662 h 728662"/>
              <a:gd name="connsiteX26" fmla="*/ 971550 w 4186238"/>
              <a:gd name="connsiteY26" fmla="*/ 714375 h 728662"/>
              <a:gd name="connsiteX27" fmla="*/ 900113 w 4186238"/>
              <a:gd name="connsiteY27" fmla="*/ 700087 h 728662"/>
              <a:gd name="connsiteX28" fmla="*/ 542925 w 4186238"/>
              <a:gd name="connsiteY28" fmla="*/ 671512 h 728662"/>
              <a:gd name="connsiteX29" fmla="*/ 314325 w 4186238"/>
              <a:gd name="connsiteY29" fmla="*/ 614362 h 728662"/>
              <a:gd name="connsiteX30" fmla="*/ 228600 w 4186238"/>
              <a:gd name="connsiteY30" fmla="*/ 585787 h 728662"/>
              <a:gd name="connsiteX31" fmla="*/ 185738 w 4186238"/>
              <a:gd name="connsiteY31" fmla="*/ 557212 h 728662"/>
              <a:gd name="connsiteX32" fmla="*/ 57150 w 4186238"/>
              <a:gd name="connsiteY32" fmla="*/ 500062 h 728662"/>
              <a:gd name="connsiteX33" fmla="*/ 28575 w 4186238"/>
              <a:gd name="connsiteY33" fmla="*/ 457200 h 728662"/>
              <a:gd name="connsiteX34" fmla="*/ 0 w 4186238"/>
              <a:gd name="connsiteY34" fmla="*/ 371475 h 728662"/>
              <a:gd name="connsiteX35" fmla="*/ 28575 w 4186238"/>
              <a:gd name="connsiteY35" fmla="*/ 271462 h 728662"/>
              <a:gd name="connsiteX36" fmla="*/ 100013 w 4186238"/>
              <a:gd name="connsiteY36" fmla="*/ 200025 h 728662"/>
              <a:gd name="connsiteX37" fmla="*/ 142875 w 4186238"/>
              <a:gd name="connsiteY37" fmla="*/ 157162 h 728662"/>
              <a:gd name="connsiteX38" fmla="*/ 271463 w 4186238"/>
              <a:gd name="connsiteY38" fmla="*/ 100012 h 728662"/>
              <a:gd name="connsiteX39" fmla="*/ 685800 w 4186238"/>
              <a:gd name="connsiteY39" fmla="*/ 71437 h 728662"/>
              <a:gd name="connsiteX40" fmla="*/ 785813 w 4186238"/>
              <a:gd name="connsiteY40" fmla="*/ 57150 h 728662"/>
              <a:gd name="connsiteX41" fmla="*/ 871538 w 4186238"/>
              <a:gd name="connsiteY41" fmla="*/ 42862 h 728662"/>
              <a:gd name="connsiteX42" fmla="*/ 985838 w 4186238"/>
              <a:gd name="connsiteY42" fmla="*/ 28575 h 728662"/>
              <a:gd name="connsiteX43" fmla="*/ 1457325 w 4186238"/>
              <a:gd name="connsiteY43" fmla="*/ 14287 h 728662"/>
              <a:gd name="connsiteX44" fmla="*/ 2271713 w 4186238"/>
              <a:gd name="connsiteY44" fmla="*/ 28575 h 728662"/>
              <a:gd name="connsiteX45" fmla="*/ 2328863 w 4186238"/>
              <a:gd name="connsiteY45" fmla="*/ 0 h 72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186238" h="728662">
                <a:moveTo>
                  <a:pt x="1471613" y="0"/>
                </a:moveTo>
                <a:cubicBezTo>
                  <a:pt x="1751412" y="34974"/>
                  <a:pt x="1474730" y="3949"/>
                  <a:pt x="2028825" y="28575"/>
                </a:cubicBezTo>
                <a:cubicBezTo>
                  <a:pt x="2095604" y="31543"/>
                  <a:pt x="2162055" y="40293"/>
                  <a:pt x="2228850" y="42862"/>
                </a:cubicBezTo>
                <a:cubicBezTo>
                  <a:pt x="2409754" y="49820"/>
                  <a:pt x="2590800" y="52387"/>
                  <a:pt x="2771775" y="57150"/>
                </a:cubicBezTo>
                <a:cubicBezTo>
                  <a:pt x="2868850" y="66857"/>
                  <a:pt x="2934549" y="72239"/>
                  <a:pt x="3028950" y="85725"/>
                </a:cubicBezTo>
                <a:cubicBezTo>
                  <a:pt x="3057628" y="89822"/>
                  <a:pt x="3085930" y="96419"/>
                  <a:pt x="3114675" y="100012"/>
                </a:cubicBezTo>
                <a:cubicBezTo>
                  <a:pt x="3354389" y="129976"/>
                  <a:pt x="3350836" y="127086"/>
                  <a:pt x="3571875" y="142875"/>
                </a:cubicBezTo>
                <a:cubicBezTo>
                  <a:pt x="3595688" y="147637"/>
                  <a:pt x="3619359" y="153170"/>
                  <a:pt x="3643313" y="157162"/>
                </a:cubicBezTo>
                <a:cubicBezTo>
                  <a:pt x="3676531" y="162698"/>
                  <a:pt x="3710041" y="166329"/>
                  <a:pt x="3743325" y="171450"/>
                </a:cubicBezTo>
                <a:cubicBezTo>
                  <a:pt x="3771957" y="175855"/>
                  <a:pt x="3800548" y="180555"/>
                  <a:pt x="3829050" y="185737"/>
                </a:cubicBezTo>
                <a:cubicBezTo>
                  <a:pt x="3869547" y="193100"/>
                  <a:pt x="3917518" y="202849"/>
                  <a:pt x="3957638" y="214312"/>
                </a:cubicBezTo>
                <a:cubicBezTo>
                  <a:pt x="3972119" y="218449"/>
                  <a:pt x="3986213" y="223837"/>
                  <a:pt x="4000500" y="228600"/>
                </a:cubicBezTo>
                <a:cubicBezTo>
                  <a:pt x="4038600" y="257175"/>
                  <a:pt x="4086225" y="276225"/>
                  <a:pt x="4114800" y="314325"/>
                </a:cubicBezTo>
                <a:cubicBezTo>
                  <a:pt x="4167966" y="385212"/>
                  <a:pt x="4144454" y="351662"/>
                  <a:pt x="4186238" y="414337"/>
                </a:cubicBezTo>
                <a:cubicBezTo>
                  <a:pt x="4158579" y="524970"/>
                  <a:pt x="4196107" y="436331"/>
                  <a:pt x="4057650" y="528637"/>
                </a:cubicBezTo>
                <a:cubicBezTo>
                  <a:pt x="4043363" y="538162"/>
                  <a:pt x="4030866" y="551183"/>
                  <a:pt x="4014788" y="557212"/>
                </a:cubicBezTo>
                <a:cubicBezTo>
                  <a:pt x="3992050" y="565739"/>
                  <a:pt x="3967056" y="566232"/>
                  <a:pt x="3943350" y="571500"/>
                </a:cubicBezTo>
                <a:cubicBezTo>
                  <a:pt x="3924181" y="575760"/>
                  <a:pt x="3905081" y="580392"/>
                  <a:pt x="3886200" y="585787"/>
                </a:cubicBezTo>
                <a:cubicBezTo>
                  <a:pt x="3871719" y="589924"/>
                  <a:pt x="3857819" y="595938"/>
                  <a:pt x="3843338" y="600075"/>
                </a:cubicBezTo>
                <a:cubicBezTo>
                  <a:pt x="3824457" y="605470"/>
                  <a:pt x="3805069" y="608968"/>
                  <a:pt x="3786188" y="614362"/>
                </a:cubicBezTo>
                <a:cubicBezTo>
                  <a:pt x="3771707" y="618499"/>
                  <a:pt x="3758027" y="625383"/>
                  <a:pt x="3743325" y="628650"/>
                </a:cubicBezTo>
                <a:cubicBezTo>
                  <a:pt x="3662574" y="646595"/>
                  <a:pt x="3615660" y="644847"/>
                  <a:pt x="3529013" y="657225"/>
                </a:cubicBezTo>
                <a:cubicBezTo>
                  <a:pt x="3504973" y="660659"/>
                  <a:pt x="3481739" y="669096"/>
                  <a:pt x="3457575" y="671512"/>
                </a:cubicBezTo>
                <a:cubicBezTo>
                  <a:pt x="3386334" y="678636"/>
                  <a:pt x="3314590" y="679598"/>
                  <a:pt x="3243263" y="685800"/>
                </a:cubicBezTo>
                <a:cubicBezTo>
                  <a:pt x="3025569" y="704730"/>
                  <a:pt x="3227598" y="705434"/>
                  <a:pt x="2914650" y="714375"/>
                </a:cubicBezTo>
                <a:cubicBezTo>
                  <a:pt x="2652776" y="721857"/>
                  <a:pt x="2390775" y="723900"/>
                  <a:pt x="2128838" y="728662"/>
                </a:cubicBezTo>
                <a:lnTo>
                  <a:pt x="971550" y="714375"/>
                </a:lnTo>
                <a:cubicBezTo>
                  <a:pt x="947273" y="713810"/>
                  <a:pt x="924276" y="702503"/>
                  <a:pt x="900113" y="700087"/>
                </a:cubicBezTo>
                <a:cubicBezTo>
                  <a:pt x="781263" y="688202"/>
                  <a:pt x="542925" y="671512"/>
                  <a:pt x="542925" y="671512"/>
                </a:cubicBezTo>
                <a:cubicBezTo>
                  <a:pt x="370510" y="637029"/>
                  <a:pt x="446128" y="658296"/>
                  <a:pt x="314325" y="614362"/>
                </a:cubicBezTo>
                <a:cubicBezTo>
                  <a:pt x="314321" y="614361"/>
                  <a:pt x="228603" y="585789"/>
                  <a:pt x="228600" y="585787"/>
                </a:cubicBezTo>
                <a:cubicBezTo>
                  <a:pt x="214313" y="576262"/>
                  <a:pt x="201429" y="564186"/>
                  <a:pt x="185738" y="557212"/>
                </a:cubicBezTo>
                <a:cubicBezTo>
                  <a:pt x="32712" y="489200"/>
                  <a:pt x="154156" y="564732"/>
                  <a:pt x="57150" y="500062"/>
                </a:cubicBezTo>
                <a:cubicBezTo>
                  <a:pt x="47625" y="485775"/>
                  <a:pt x="35549" y="472891"/>
                  <a:pt x="28575" y="457200"/>
                </a:cubicBezTo>
                <a:cubicBezTo>
                  <a:pt x="16342" y="429675"/>
                  <a:pt x="0" y="371475"/>
                  <a:pt x="0" y="371475"/>
                </a:cubicBezTo>
                <a:cubicBezTo>
                  <a:pt x="4576" y="353171"/>
                  <a:pt x="18329" y="291954"/>
                  <a:pt x="28575" y="271462"/>
                </a:cubicBezTo>
                <a:cubicBezTo>
                  <a:pt x="58510" y="211591"/>
                  <a:pt x="51028" y="240846"/>
                  <a:pt x="100013" y="200025"/>
                </a:cubicBezTo>
                <a:cubicBezTo>
                  <a:pt x="115535" y="187090"/>
                  <a:pt x="127353" y="170097"/>
                  <a:pt x="142875" y="157162"/>
                </a:cubicBezTo>
                <a:cubicBezTo>
                  <a:pt x="175874" y="129663"/>
                  <a:pt x="230712" y="102822"/>
                  <a:pt x="271463" y="100012"/>
                </a:cubicBezTo>
                <a:lnTo>
                  <a:pt x="685800" y="71437"/>
                </a:lnTo>
                <a:lnTo>
                  <a:pt x="785813" y="57150"/>
                </a:lnTo>
                <a:cubicBezTo>
                  <a:pt x="814445" y="52745"/>
                  <a:pt x="842860" y="46959"/>
                  <a:pt x="871538" y="42862"/>
                </a:cubicBezTo>
                <a:cubicBezTo>
                  <a:pt x="909549" y="37432"/>
                  <a:pt x="947487" y="30446"/>
                  <a:pt x="985838" y="28575"/>
                </a:cubicBezTo>
                <a:cubicBezTo>
                  <a:pt x="1142886" y="20914"/>
                  <a:pt x="1300163" y="19050"/>
                  <a:pt x="1457325" y="14287"/>
                </a:cubicBezTo>
                <a:lnTo>
                  <a:pt x="2271713" y="28575"/>
                </a:lnTo>
                <a:cubicBezTo>
                  <a:pt x="2365363" y="28575"/>
                  <a:pt x="2355992" y="27129"/>
                  <a:pt x="2328863" y="0"/>
                </a:cubicBezTo>
              </a:path>
            </a:pathLst>
          </a:custGeom>
          <a:noFill/>
          <a:ln w="50800"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8EE565-B0FA-EE41-93B5-10FBDE7A6617}"/>
              </a:ext>
            </a:extLst>
          </p:cNvPr>
          <p:cNvGrpSpPr/>
          <p:nvPr/>
        </p:nvGrpSpPr>
        <p:grpSpPr>
          <a:xfrm>
            <a:off x="1979860" y="2337334"/>
            <a:ext cx="1841779" cy="689811"/>
            <a:chOff x="325687" y="2775284"/>
            <a:chExt cx="1684420" cy="68981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485BC6-0B51-944D-8197-1F3955150A48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AB6C79-288A-4846-A890-47957A1C2249}"/>
                </a:ext>
              </a:extLst>
            </p:cNvPr>
            <p:cNvSpPr txBox="1"/>
            <p:nvPr/>
          </p:nvSpPr>
          <p:spPr>
            <a:xfrm>
              <a:off x="325687" y="2775754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CCD08E-BB4C-D448-80F6-2A9A4FFCA3B5}"/>
              </a:ext>
            </a:extLst>
          </p:cNvPr>
          <p:cNvGrpSpPr/>
          <p:nvPr/>
        </p:nvGrpSpPr>
        <p:grpSpPr>
          <a:xfrm>
            <a:off x="3932496" y="2337334"/>
            <a:ext cx="1841779" cy="689811"/>
            <a:chOff x="325687" y="2775284"/>
            <a:chExt cx="1684420" cy="68981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42D3D7-A7CD-3240-89AA-B210E10F89D7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1F266F-F967-434A-9F82-8056CE71523C}"/>
                </a:ext>
              </a:extLst>
            </p:cNvPr>
            <p:cNvSpPr txBox="1"/>
            <p:nvPr/>
          </p:nvSpPr>
          <p:spPr>
            <a:xfrm>
              <a:off x="325687" y="2798988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70F0DC-AD94-C745-B999-2BDD87F7551F}"/>
              </a:ext>
            </a:extLst>
          </p:cNvPr>
          <p:cNvGrpSpPr/>
          <p:nvPr/>
        </p:nvGrpSpPr>
        <p:grpSpPr>
          <a:xfrm>
            <a:off x="5819208" y="2347503"/>
            <a:ext cx="1841779" cy="689811"/>
            <a:chOff x="325687" y="2775284"/>
            <a:chExt cx="1684420" cy="68981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C2D1898-D0FC-F344-8F4B-44E58F22CBD3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40D361-3826-C645-8494-A46395AE4BF1}"/>
                </a:ext>
              </a:extLst>
            </p:cNvPr>
            <p:cNvSpPr txBox="1"/>
            <p:nvPr/>
          </p:nvSpPr>
          <p:spPr>
            <a:xfrm>
              <a:off x="325687" y="2798988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E3955374-A79D-B84A-917D-3502D9C17760}"/>
              </a:ext>
            </a:extLst>
          </p:cNvPr>
          <p:cNvSpPr/>
          <p:nvPr/>
        </p:nvSpPr>
        <p:spPr>
          <a:xfrm>
            <a:off x="1710266" y="2523067"/>
            <a:ext cx="473911" cy="270934"/>
          </a:xfrm>
          <a:prstGeom prst="rightArrow">
            <a:avLst/>
          </a:prstGeom>
          <a:solidFill>
            <a:srgbClr val="FF686F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359C349-914A-2346-8707-A2F2F2CBE00B}"/>
              </a:ext>
            </a:extLst>
          </p:cNvPr>
          <p:cNvSpPr/>
          <p:nvPr/>
        </p:nvSpPr>
        <p:spPr>
          <a:xfrm>
            <a:off x="5572168" y="2546772"/>
            <a:ext cx="473911" cy="270934"/>
          </a:xfrm>
          <a:prstGeom prst="rightArrow">
            <a:avLst/>
          </a:prstGeom>
          <a:solidFill>
            <a:srgbClr val="FF686F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9BC1A4-AA0E-924F-A023-C05AC86DAF02}"/>
              </a:ext>
            </a:extLst>
          </p:cNvPr>
          <p:cNvGrpSpPr/>
          <p:nvPr/>
        </p:nvGrpSpPr>
        <p:grpSpPr>
          <a:xfrm>
            <a:off x="3558133" y="2133601"/>
            <a:ext cx="637870" cy="684105"/>
            <a:chOff x="3558133" y="2133601"/>
            <a:chExt cx="637870" cy="684105"/>
          </a:xfrm>
        </p:grpSpPr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DA954244-C963-DB4C-945B-FECCA3967B49}"/>
                </a:ext>
              </a:extLst>
            </p:cNvPr>
            <p:cNvSpPr/>
            <p:nvPr/>
          </p:nvSpPr>
          <p:spPr>
            <a:xfrm>
              <a:off x="3639811" y="2546772"/>
              <a:ext cx="473911" cy="27093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37EE04-A855-A940-A1B0-4C163423FDD4}"/>
                </a:ext>
              </a:extLst>
            </p:cNvPr>
            <p:cNvSpPr txBox="1"/>
            <p:nvPr/>
          </p:nvSpPr>
          <p:spPr>
            <a:xfrm>
              <a:off x="3558133" y="2133601"/>
              <a:ext cx="637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yield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2D933BE-D0FE-F648-9CBA-04D2B85A1EBE}"/>
              </a:ext>
            </a:extLst>
          </p:cNvPr>
          <p:cNvGrpSpPr/>
          <p:nvPr/>
        </p:nvGrpSpPr>
        <p:grpSpPr>
          <a:xfrm>
            <a:off x="4413093" y="4759467"/>
            <a:ext cx="3805217" cy="1102873"/>
            <a:chOff x="4413093" y="4759467"/>
            <a:chExt cx="3805217" cy="1102873"/>
          </a:xfrm>
        </p:grpSpPr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31F624CD-FE1D-5D49-ABDC-02FE4AAFC6F5}"/>
                </a:ext>
              </a:extLst>
            </p:cNvPr>
            <p:cNvSpPr/>
            <p:nvPr/>
          </p:nvSpPr>
          <p:spPr>
            <a:xfrm rot="15235681">
              <a:off x="6272428" y="3556534"/>
              <a:ext cx="742950" cy="31488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9A5C4E-EF76-0E4F-898C-803C2264A8B9}"/>
                </a:ext>
              </a:extLst>
            </p:cNvPr>
            <p:cNvSpPr txBox="1"/>
            <p:nvPr/>
          </p:nvSpPr>
          <p:spPr>
            <a:xfrm>
              <a:off x="4413093" y="5400675"/>
              <a:ext cx="8805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/>
                <a:t>???</a:t>
              </a:r>
            </a:p>
          </p:txBody>
        </p:sp>
      </p:grpSp>
      <p:graphicFrame>
        <p:nvGraphicFramePr>
          <p:cNvPr id="44" name="Content Placeholder 3">
            <a:extLst>
              <a:ext uri="{FF2B5EF4-FFF2-40B4-BE49-F238E27FC236}">
                <a16:creationId xmlns:a16="http://schemas.microsoft.com/office/drawing/2014/main" id="{3F0F8DE3-C605-D145-837A-476DDA2B83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0816812"/>
              </p:ext>
            </p:extLst>
          </p:nvPr>
        </p:nvGraphicFramePr>
        <p:xfrm>
          <a:off x="4051330" y="4031635"/>
          <a:ext cx="277505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056">
                  <a:extLst>
                    <a:ext uri="{9D8B030D-6E8A-4147-A177-3AD203B41FA5}">
                      <a16:colId xmlns:a16="http://schemas.microsoft.com/office/drawing/2014/main" val="26892608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Both mover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73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8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Update locally-owned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8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49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4" animBg="1"/>
      <p:bldP spid="10" grpId="5" animBg="1"/>
      <p:bldP spid="10" grpId="6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9" grpId="0" animBg="1"/>
      <p:bldP spid="19" grpId="1" animBg="1"/>
      <p:bldP spid="36" grpId="0" animBg="1"/>
      <p:bldP spid="36" grpId="1" animBg="1"/>
      <p:bldP spid="36" grpId="2" animBg="1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049C53-48D1-5A49-9A50-BA19C5064D2F}"/>
              </a:ext>
            </a:extLst>
          </p:cNvPr>
          <p:cNvSpPr/>
          <p:nvPr/>
        </p:nvSpPr>
        <p:spPr>
          <a:xfrm>
            <a:off x="7564824" y="1914356"/>
            <a:ext cx="4336945" cy="400235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824362-8464-B74E-846B-F7FBD9780D22}"/>
              </a:ext>
            </a:extLst>
          </p:cNvPr>
          <p:cNvSpPr/>
          <p:nvPr/>
        </p:nvSpPr>
        <p:spPr>
          <a:xfrm>
            <a:off x="7602857" y="4957711"/>
            <a:ext cx="4298912" cy="31007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C79001-40B8-FD48-88DB-C318ED35169B}"/>
              </a:ext>
            </a:extLst>
          </p:cNvPr>
          <p:cNvSpPr/>
          <p:nvPr/>
        </p:nvSpPr>
        <p:spPr>
          <a:xfrm>
            <a:off x="7602857" y="3041852"/>
            <a:ext cx="4298912" cy="31007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1644E-453B-5340-8E34-CCC527B0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DA7A-41BD-8A45-8467-EBB0A578DDB0}"/>
              </a:ext>
            </a:extLst>
          </p:cNvPr>
          <p:cNvSpPr txBox="1"/>
          <p:nvPr/>
        </p:nvSpPr>
        <p:spPr>
          <a:xfrm>
            <a:off x="7623739" y="1914356"/>
            <a:ext cx="43856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op_impl(s: State)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linear var a :=</a:t>
            </a:r>
          </a:p>
          <a:p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      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a.x := a.x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s.x_lock.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(a);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yield;</a:t>
            </a:r>
          </a:p>
          <a:p>
            <a:endParaRPr lang="en-US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linear var b :=</a:t>
            </a:r>
          </a:p>
          <a:p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      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acquire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();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b.y := b.y + 1;</a:t>
            </a:r>
          </a:p>
          <a:p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s.y_lock.</a:t>
            </a:r>
            <a:r>
              <a:rPr lang="en-US" b="1">
                <a:solidFill>
                  <a:srgbClr val="E56672"/>
                </a:solidFill>
                <a:latin typeface="Andale Mono" panose="020B0509000000000004" pitchFamily="49" charset="0"/>
              </a:rPr>
              <a:t>release</a:t>
            </a:r>
            <a:r>
              <a:rPr lang="en-US" b="1">
                <a:solidFill>
                  <a:schemeClr val="bg1"/>
                </a:solidFill>
                <a:latin typeface="Andale Mono" panose="020B0509000000000004" pitchFamily="49" charset="0"/>
              </a:rPr>
              <a:t>(b);</a:t>
            </a:r>
            <a:b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19DE6-5C72-1246-9FCB-8AC51B3968C0}"/>
              </a:ext>
            </a:extLst>
          </p:cNvPr>
          <p:cNvGrpSpPr/>
          <p:nvPr/>
        </p:nvGrpSpPr>
        <p:grpSpPr>
          <a:xfrm>
            <a:off x="19902" y="2265860"/>
            <a:ext cx="7603837" cy="903713"/>
            <a:chOff x="19902" y="2265860"/>
            <a:chExt cx="7603837" cy="9037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F1EB87-8FD0-3642-AD9F-1CEEA239A067}"/>
                </a:ext>
              </a:extLst>
            </p:cNvPr>
            <p:cNvGrpSpPr/>
            <p:nvPr/>
          </p:nvGrpSpPr>
          <p:grpSpPr>
            <a:xfrm>
              <a:off x="19902" y="2469593"/>
              <a:ext cx="1841779" cy="689811"/>
              <a:chOff x="325687" y="2775284"/>
              <a:chExt cx="1684420" cy="68981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8A09B92-DE14-354A-A5BE-DA1F15F914D0}"/>
                  </a:ext>
                </a:extLst>
              </p:cNvPr>
              <p:cNvSpPr/>
              <p:nvPr/>
            </p:nvSpPr>
            <p:spPr>
              <a:xfrm>
                <a:off x="631804" y="2775284"/>
                <a:ext cx="1053088" cy="6898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028501-417C-4F45-B7CF-D03F24888DC5}"/>
                  </a:ext>
                </a:extLst>
              </p:cNvPr>
              <p:cNvSpPr txBox="1"/>
              <p:nvPr/>
            </p:nvSpPr>
            <p:spPr>
              <a:xfrm>
                <a:off x="325687" y="2798988"/>
                <a:ext cx="1684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Shared</a:t>
                </a:r>
              </a:p>
              <a:p>
                <a:pPr algn="ctr"/>
                <a:r>
                  <a:rPr lang="en-US"/>
                  <a:t>state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DE4A680-93C9-D84A-88C3-5C91AA03BD1B}"/>
                </a:ext>
              </a:extLst>
            </p:cNvPr>
            <p:cNvGrpSpPr/>
            <p:nvPr/>
          </p:nvGrpSpPr>
          <p:grpSpPr>
            <a:xfrm>
              <a:off x="1942612" y="2469593"/>
              <a:ext cx="1841779" cy="689811"/>
              <a:chOff x="325687" y="2775284"/>
              <a:chExt cx="1684420" cy="68981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8E02DA-D3AF-B448-AB65-CB6F5FCD5484}"/>
                  </a:ext>
                </a:extLst>
              </p:cNvPr>
              <p:cNvSpPr/>
              <p:nvPr/>
            </p:nvSpPr>
            <p:spPr>
              <a:xfrm>
                <a:off x="631804" y="2775284"/>
                <a:ext cx="1053088" cy="68981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43E75A-7B14-154F-A36E-247B99C2076C}"/>
                  </a:ext>
                </a:extLst>
              </p:cNvPr>
              <p:cNvSpPr txBox="1"/>
              <p:nvPr/>
            </p:nvSpPr>
            <p:spPr>
              <a:xfrm>
                <a:off x="325687" y="2775754"/>
                <a:ext cx="1684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Shared</a:t>
                </a:r>
              </a:p>
              <a:p>
                <a:pPr algn="ctr"/>
                <a:r>
                  <a:rPr lang="en-US"/>
                  <a:t>state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E1D970-433E-6840-B948-15EA98AE1ECF}"/>
                </a:ext>
              </a:extLst>
            </p:cNvPr>
            <p:cNvGrpSpPr/>
            <p:nvPr/>
          </p:nvGrpSpPr>
          <p:grpSpPr>
            <a:xfrm>
              <a:off x="3895248" y="2469593"/>
              <a:ext cx="1841779" cy="689811"/>
              <a:chOff x="325687" y="2775284"/>
              <a:chExt cx="1684420" cy="68981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F938F6-D03F-714E-8E33-ABA5F87D9308}"/>
                  </a:ext>
                </a:extLst>
              </p:cNvPr>
              <p:cNvSpPr/>
              <p:nvPr/>
            </p:nvSpPr>
            <p:spPr>
              <a:xfrm>
                <a:off x="631804" y="2775284"/>
                <a:ext cx="1053088" cy="6898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A59D6B-B633-C44F-A227-4D32CB33AC58}"/>
                  </a:ext>
                </a:extLst>
              </p:cNvPr>
              <p:cNvSpPr txBox="1"/>
              <p:nvPr/>
            </p:nvSpPr>
            <p:spPr>
              <a:xfrm>
                <a:off x="325687" y="2798988"/>
                <a:ext cx="1684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Shared</a:t>
                </a:r>
              </a:p>
              <a:p>
                <a:pPr algn="ctr"/>
                <a:r>
                  <a:rPr lang="en-US"/>
                  <a:t>state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A83B43-D390-AC49-A926-36A03E38E254}"/>
                </a:ext>
              </a:extLst>
            </p:cNvPr>
            <p:cNvGrpSpPr/>
            <p:nvPr/>
          </p:nvGrpSpPr>
          <p:grpSpPr>
            <a:xfrm>
              <a:off x="5781960" y="2479762"/>
              <a:ext cx="1841779" cy="689811"/>
              <a:chOff x="325687" y="2775284"/>
              <a:chExt cx="1684420" cy="68981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D4EEC7-52EE-474F-942D-F90456AF9012}"/>
                  </a:ext>
                </a:extLst>
              </p:cNvPr>
              <p:cNvSpPr/>
              <p:nvPr/>
            </p:nvSpPr>
            <p:spPr>
              <a:xfrm>
                <a:off x="631804" y="2775284"/>
                <a:ext cx="1053088" cy="68981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F91980-150A-FD40-9E74-8704CB590F5C}"/>
                  </a:ext>
                </a:extLst>
              </p:cNvPr>
              <p:cNvSpPr txBox="1"/>
              <p:nvPr/>
            </p:nvSpPr>
            <p:spPr>
              <a:xfrm>
                <a:off x="325687" y="2798988"/>
                <a:ext cx="1684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Shared</a:t>
                </a:r>
              </a:p>
              <a:p>
                <a:pPr algn="ctr"/>
                <a:r>
                  <a:rPr lang="en-US"/>
                  <a:t>state</a:t>
                </a:r>
              </a:p>
            </p:txBody>
          </p:sp>
        </p:grp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3B66FAEB-0BE1-2F48-952D-83420C329D91}"/>
                </a:ext>
              </a:extLst>
            </p:cNvPr>
            <p:cNvSpPr/>
            <p:nvPr/>
          </p:nvSpPr>
          <p:spPr>
            <a:xfrm>
              <a:off x="1673018" y="2655326"/>
              <a:ext cx="473911" cy="270934"/>
            </a:xfrm>
            <a:prstGeom prst="rightArrow">
              <a:avLst/>
            </a:prstGeom>
            <a:solidFill>
              <a:srgbClr val="FF686F"/>
            </a:solidFill>
            <a:ln>
              <a:solidFill>
                <a:srgbClr val="C13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A4FD82D2-2D18-A94F-A33E-16DA56CCF279}"/>
                </a:ext>
              </a:extLst>
            </p:cNvPr>
            <p:cNvSpPr/>
            <p:nvPr/>
          </p:nvSpPr>
          <p:spPr>
            <a:xfrm>
              <a:off x="5534920" y="2679031"/>
              <a:ext cx="473911" cy="270934"/>
            </a:xfrm>
            <a:prstGeom prst="rightArrow">
              <a:avLst/>
            </a:prstGeom>
            <a:solidFill>
              <a:srgbClr val="FF686F"/>
            </a:solidFill>
            <a:ln>
              <a:solidFill>
                <a:srgbClr val="C13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846A41-D360-4A4D-B330-7B64DC53A572}"/>
                </a:ext>
              </a:extLst>
            </p:cNvPr>
            <p:cNvGrpSpPr/>
            <p:nvPr/>
          </p:nvGrpSpPr>
          <p:grpSpPr>
            <a:xfrm>
              <a:off x="3520885" y="2265860"/>
              <a:ext cx="637870" cy="684105"/>
              <a:chOff x="3558133" y="2133601"/>
              <a:chExt cx="637870" cy="684105"/>
            </a:xfrm>
          </p:grpSpPr>
          <p:sp>
            <p:nvSpPr>
              <p:cNvPr id="23" name="Right Arrow 22">
                <a:extLst>
                  <a:ext uri="{FF2B5EF4-FFF2-40B4-BE49-F238E27FC236}">
                    <a16:creationId xmlns:a16="http://schemas.microsoft.com/office/drawing/2014/main" id="{480B55F1-865B-2B4D-9BF5-FDB66D5D174B}"/>
                  </a:ext>
                </a:extLst>
              </p:cNvPr>
              <p:cNvSpPr/>
              <p:nvPr/>
            </p:nvSpPr>
            <p:spPr>
              <a:xfrm>
                <a:off x="3639811" y="2546772"/>
                <a:ext cx="473911" cy="27093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2010EF-E459-5248-B4F3-1A0DD70F7DA3}"/>
                  </a:ext>
                </a:extLst>
              </p:cNvPr>
              <p:cNvSpPr txBox="1"/>
              <p:nvPr/>
            </p:nvSpPr>
            <p:spPr>
              <a:xfrm>
                <a:off x="3558133" y="2133601"/>
                <a:ext cx="637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yield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54AC82-D649-B344-8D73-8F5597CFF3AD}"/>
              </a:ext>
            </a:extLst>
          </p:cNvPr>
          <p:cNvGrpSpPr/>
          <p:nvPr/>
        </p:nvGrpSpPr>
        <p:grpSpPr>
          <a:xfrm>
            <a:off x="354617" y="3196891"/>
            <a:ext cx="1151468" cy="400975"/>
            <a:chOff x="354617" y="3196891"/>
            <a:chExt cx="1151468" cy="4009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5255CE-D1CD-914D-BF08-D034F6CFA69D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8AC617-9E68-6549-AA5B-0D8AAFA1E4BF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CC68E7-01B7-6E48-B8BF-40912F6F2046}"/>
              </a:ext>
            </a:extLst>
          </p:cNvPr>
          <p:cNvGrpSpPr/>
          <p:nvPr/>
        </p:nvGrpSpPr>
        <p:grpSpPr>
          <a:xfrm>
            <a:off x="2277327" y="3196891"/>
            <a:ext cx="1151468" cy="400975"/>
            <a:chOff x="507017" y="3349291"/>
            <a:chExt cx="1151468" cy="4009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BD19A0-EFFA-CE4D-924D-76D68EF55190}"/>
                </a:ext>
              </a:extLst>
            </p:cNvPr>
            <p:cNvSpPr/>
            <p:nvPr/>
          </p:nvSpPr>
          <p:spPr>
            <a:xfrm>
              <a:off x="507017" y="3349291"/>
              <a:ext cx="1151468" cy="4009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6AD011-925E-464F-9EEE-A7C7DBF621FD}"/>
                </a:ext>
              </a:extLst>
            </p:cNvPr>
            <p:cNvSpPr txBox="1"/>
            <p:nvPr/>
          </p:nvSpPr>
          <p:spPr>
            <a:xfrm>
              <a:off x="507017" y="33492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22736D-9383-E949-BDC6-5EF180B68E9C}"/>
              </a:ext>
            </a:extLst>
          </p:cNvPr>
          <p:cNvGrpSpPr/>
          <p:nvPr/>
        </p:nvGrpSpPr>
        <p:grpSpPr>
          <a:xfrm>
            <a:off x="4229963" y="3196891"/>
            <a:ext cx="1151468" cy="400975"/>
            <a:chOff x="507017" y="3349291"/>
            <a:chExt cx="1151468" cy="40097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D6B99E-F0A4-4847-B766-53DD0DE0973D}"/>
                </a:ext>
              </a:extLst>
            </p:cNvPr>
            <p:cNvSpPr/>
            <p:nvPr/>
          </p:nvSpPr>
          <p:spPr>
            <a:xfrm>
              <a:off x="507017" y="3349291"/>
              <a:ext cx="1151468" cy="4009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1774AC-A3EA-2E4D-8646-ED8E74CEB6CA}"/>
                </a:ext>
              </a:extLst>
            </p:cNvPr>
            <p:cNvSpPr txBox="1"/>
            <p:nvPr/>
          </p:nvSpPr>
          <p:spPr>
            <a:xfrm>
              <a:off x="507017" y="33492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22020B4-385F-7E44-A480-DB2AB4C0F759}"/>
              </a:ext>
            </a:extLst>
          </p:cNvPr>
          <p:cNvGrpSpPr/>
          <p:nvPr/>
        </p:nvGrpSpPr>
        <p:grpSpPr>
          <a:xfrm>
            <a:off x="6116675" y="3203236"/>
            <a:ext cx="1151468" cy="400975"/>
            <a:chOff x="507017" y="3349291"/>
            <a:chExt cx="1151468" cy="40097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F13EA6B-5463-B940-A8F1-AF3C259FD082}"/>
                </a:ext>
              </a:extLst>
            </p:cNvPr>
            <p:cNvSpPr/>
            <p:nvPr/>
          </p:nvSpPr>
          <p:spPr>
            <a:xfrm>
              <a:off x="507017" y="3349291"/>
              <a:ext cx="1151468" cy="40097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DE4C0D-46BB-604F-BCF0-5B76D8E52C9F}"/>
                </a:ext>
              </a:extLst>
            </p:cNvPr>
            <p:cNvSpPr txBox="1"/>
            <p:nvPr/>
          </p:nvSpPr>
          <p:spPr>
            <a:xfrm>
              <a:off x="507017" y="33492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2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C3C562B-BFEA-EB45-92E9-600673F68028}"/>
              </a:ext>
            </a:extLst>
          </p:cNvPr>
          <p:cNvSpPr/>
          <p:nvPr/>
        </p:nvSpPr>
        <p:spPr>
          <a:xfrm>
            <a:off x="1949825" y="475054"/>
            <a:ext cx="2955266" cy="2878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C62224-E1BD-5145-9654-0CC70C8427A3}"/>
              </a:ext>
            </a:extLst>
          </p:cNvPr>
          <p:cNvGrpSpPr/>
          <p:nvPr/>
        </p:nvGrpSpPr>
        <p:grpSpPr>
          <a:xfrm>
            <a:off x="3944550" y="2482345"/>
            <a:ext cx="847406" cy="400975"/>
            <a:chOff x="354617" y="3196891"/>
            <a:chExt cx="1151468" cy="4009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CD1080A-F9E0-2C48-9973-7ED12D162F4E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476683-7B16-6542-B91B-0DBBF146E658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F0C8BF-8F56-8C40-94F2-3548FB80B782}"/>
              </a:ext>
            </a:extLst>
          </p:cNvPr>
          <p:cNvGrpSpPr/>
          <p:nvPr/>
        </p:nvGrpSpPr>
        <p:grpSpPr>
          <a:xfrm>
            <a:off x="4120066" y="3636745"/>
            <a:ext cx="1841779" cy="689811"/>
            <a:chOff x="325687" y="2775284"/>
            <a:chExt cx="1684420" cy="6898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76C2A5-1186-2A48-9373-E8BD53809244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A2183B-0770-4047-9DA9-EB3BBF0D9FF9}"/>
                </a:ext>
              </a:extLst>
            </p:cNvPr>
            <p:cNvSpPr txBox="1"/>
            <p:nvPr/>
          </p:nvSpPr>
          <p:spPr>
            <a:xfrm>
              <a:off x="325687" y="2798988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D0BF07B-25E0-3449-809B-16B4C2B6E207}"/>
              </a:ext>
            </a:extLst>
          </p:cNvPr>
          <p:cNvGrpSpPr/>
          <p:nvPr/>
        </p:nvGrpSpPr>
        <p:grpSpPr>
          <a:xfrm>
            <a:off x="6042776" y="3636745"/>
            <a:ext cx="1841779" cy="689811"/>
            <a:chOff x="325687" y="2775284"/>
            <a:chExt cx="1684420" cy="6898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E5148C-6F2A-7445-B8C3-D87397821D5D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4065C2-827F-8D46-BE60-F1E952C1BB47}"/>
                </a:ext>
              </a:extLst>
            </p:cNvPr>
            <p:cNvSpPr txBox="1"/>
            <p:nvPr/>
          </p:nvSpPr>
          <p:spPr>
            <a:xfrm>
              <a:off x="325687" y="2775754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B783E9F-ECD9-5E4F-B27B-323570C1FD0A}"/>
              </a:ext>
            </a:extLst>
          </p:cNvPr>
          <p:cNvSpPr/>
          <p:nvPr/>
        </p:nvSpPr>
        <p:spPr>
          <a:xfrm>
            <a:off x="5773182" y="4047066"/>
            <a:ext cx="473911" cy="270934"/>
          </a:xfrm>
          <a:prstGeom prst="rightArrow">
            <a:avLst/>
          </a:prstGeom>
          <a:solidFill>
            <a:srgbClr val="FF686F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6A38F0-3BE2-C64E-8C87-2CB328A1CBF5}"/>
              </a:ext>
            </a:extLst>
          </p:cNvPr>
          <p:cNvGrpSpPr/>
          <p:nvPr/>
        </p:nvGrpSpPr>
        <p:grpSpPr>
          <a:xfrm>
            <a:off x="4454781" y="4382344"/>
            <a:ext cx="1151468" cy="400975"/>
            <a:chOff x="354617" y="3196891"/>
            <a:chExt cx="1151468" cy="4009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BE4C91-F6D8-A648-817F-91B4AAA97A66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55663-074E-E849-B5DC-7A112B24E676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F8F46F-5E04-BA4D-8359-3A8882C1F59F}"/>
              </a:ext>
            </a:extLst>
          </p:cNvPr>
          <p:cNvGrpSpPr/>
          <p:nvPr/>
        </p:nvGrpSpPr>
        <p:grpSpPr>
          <a:xfrm>
            <a:off x="6387931" y="4382344"/>
            <a:ext cx="1151468" cy="400975"/>
            <a:chOff x="507017" y="3349291"/>
            <a:chExt cx="1151468" cy="4009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6E424B-3EE4-A548-B788-5D85EE172664}"/>
                </a:ext>
              </a:extLst>
            </p:cNvPr>
            <p:cNvSpPr/>
            <p:nvPr/>
          </p:nvSpPr>
          <p:spPr>
            <a:xfrm>
              <a:off x="507017" y="3349291"/>
              <a:ext cx="1151468" cy="4009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2FE203-9084-5F48-BA12-29E243821160}"/>
                </a:ext>
              </a:extLst>
            </p:cNvPr>
            <p:cNvSpPr txBox="1"/>
            <p:nvPr/>
          </p:nvSpPr>
          <p:spPr>
            <a:xfrm>
              <a:off x="507017" y="33492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86034CBD-1A8F-B245-9027-0B134B882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6315" y="84664"/>
            <a:ext cx="1662297" cy="138363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6E88B6C-880D-B344-A972-C1F5BCA5B410}"/>
              </a:ext>
            </a:extLst>
          </p:cNvPr>
          <p:cNvGrpSpPr/>
          <p:nvPr/>
        </p:nvGrpSpPr>
        <p:grpSpPr>
          <a:xfrm>
            <a:off x="3315702" y="1704103"/>
            <a:ext cx="1841779" cy="689811"/>
            <a:chOff x="325687" y="2775284"/>
            <a:chExt cx="1684420" cy="68981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73E97F-D457-974D-9FC3-C310E64CD406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0F68C6-F2AD-E747-AB93-D4F06590DC96}"/>
                </a:ext>
              </a:extLst>
            </p:cNvPr>
            <p:cNvSpPr txBox="1"/>
            <p:nvPr/>
          </p:nvSpPr>
          <p:spPr>
            <a:xfrm>
              <a:off x="325687" y="2798988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EE8F87-028F-B447-86C5-92431A7AA124}"/>
              </a:ext>
            </a:extLst>
          </p:cNvPr>
          <p:cNvGrpSpPr/>
          <p:nvPr/>
        </p:nvGrpSpPr>
        <p:grpSpPr>
          <a:xfrm>
            <a:off x="2927464" y="2651295"/>
            <a:ext cx="847406" cy="400975"/>
            <a:chOff x="354617" y="3196891"/>
            <a:chExt cx="1151468" cy="40097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AB25BB-65BB-2F4C-BE0A-70FA59F7664F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438BFA-4399-0B46-BCE4-D08A1CC35175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D47FE7-883F-8848-8173-A6B35A9DCEFB}"/>
              </a:ext>
            </a:extLst>
          </p:cNvPr>
          <p:cNvGrpSpPr/>
          <p:nvPr/>
        </p:nvGrpSpPr>
        <p:grpSpPr>
          <a:xfrm>
            <a:off x="2702962" y="2183539"/>
            <a:ext cx="844249" cy="400975"/>
            <a:chOff x="354617" y="3196891"/>
            <a:chExt cx="1151468" cy="4009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A064ED-DFF1-064E-A154-A8B8C894EBCB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0D635C-CE4A-7E46-8264-CE7A51D75893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4775F9-A224-1448-85C7-CAC4DE77AECB}"/>
              </a:ext>
            </a:extLst>
          </p:cNvPr>
          <p:cNvGrpSpPr/>
          <p:nvPr/>
        </p:nvGrpSpPr>
        <p:grpSpPr>
          <a:xfrm>
            <a:off x="2685666" y="1696164"/>
            <a:ext cx="844249" cy="400975"/>
            <a:chOff x="354617" y="3196891"/>
            <a:chExt cx="1151468" cy="40097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9583E2-B540-A944-B501-8809E62BE6F4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7FB523-C85D-E440-BD75-5CF94F2C4669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F822D69-6551-504B-A6B4-DEB8F4720268}"/>
              </a:ext>
            </a:extLst>
          </p:cNvPr>
          <p:cNvSpPr txBox="1"/>
          <p:nvPr/>
        </p:nvSpPr>
        <p:spPr>
          <a:xfrm>
            <a:off x="3758612" y="5130142"/>
            <a:ext cx="4286273" cy="1384995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 insert(key: Key, value: Value)</a:t>
            </a:r>
            <a:b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// actual runnable code here</a:t>
            </a:r>
          </a:p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</a:t>
            </a:r>
            <a:r>
              <a:rPr lang="en-US" sz="1400">
                <a:solidFill>
                  <a:schemeClr val="accent6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yield;</a:t>
            </a:r>
          </a:p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// more code here</a:t>
            </a:r>
            <a:b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0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F0C8BF-8F56-8C40-94F2-3548FB80B782}"/>
              </a:ext>
            </a:extLst>
          </p:cNvPr>
          <p:cNvGrpSpPr/>
          <p:nvPr/>
        </p:nvGrpSpPr>
        <p:grpSpPr>
          <a:xfrm>
            <a:off x="4120066" y="3636745"/>
            <a:ext cx="1841779" cy="689811"/>
            <a:chOff x="325687" y="2775284"/>
            <a:chExt cx="1684420" cy="6898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76C2A5-1186-2A48-9373-E8BD53809244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A2183B-0770-4047-9DA9-EB3BBF0D9FF9}"/>
                </a:ext>
              </a:extLst>
            </p:cNvPr>
            <p:cNvSpPr txBox="1"/>
            <p:nvPr/>
          </p:nvSpPr>
          <p:spPr>
            <a:xfrm>
              <a:off x="325687" y="2798988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D0BF07B-25E0-3449-809B-16B4C2B6E207}"/>
              </a:ext>
            </a:extLst>
          </p:cNvPr>
          <p:cNvGrpSpPr/>
          <p:nvPr/>
        </p:nvGrpSpPr>
        <p:grpSpPr>
          <a:xfrm>
            <a:off x="6042776" y="3636745"/>
            <a:ext cx="1841779" cy="689811"/>
            <a:chOff x="325687" y="2775284"/>
            <a:chExt cx="1684420" cy="6898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E5148C-6F2A-7445-B8C3-D87397821D5D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4065C2-827F-8D46-BE60-F1E952C1BB47}"/>
                </a:ext>
              </a:extLst>
            </p:cNvPr>
            <p:cNvSpPr txBox="1"/>
            <p:nvPr/>
          </p:nvSpPr>
          <p:spPr>
            <a:xfrm>
              <a:off x="325687" y="2775754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B783E9F-ECD9-5E4F-B27B-323570C1FD0A}"/>
              </a:ext>
            </a:extLst>
          </p:cNvPr>
          <p:cNvSpPr/>
          <p:nvPr/>
        </p:nvSpPr>
        <p:spPr>
          <a:xfrm>
            <a:off x="5773182" y="4047066"/>
            <a:ext cx="473911" cy="270934"/>
          </a:xfrm>
          <a:prstGeom prst="rightArrow">
            <a:avLst/>
          </a:prstGeom>
          <a:solidFill>
            <a:srgbClr val="FF686F"/>
          </a:solidFill>
          <a:ln>
            <a:solidFill>
              <a:srgbClr val="C13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6A38F0-3BE2-C64E-8C87-2CB328A1CBF5}"/>
              </a:ext>
            </a:extLst>
          </p:cNvPr>
          <p:cNvGrpSpPr/>
          <p:nvPr/>
        </p:nvGrpSpPr>
        <p:grpSpPr>
          <a:xfrm>
            <a:off x="4454781" y="4382344"/>
            <a:ext cx="1151468" cy="400975"/>
            <a:chOff x="354617" y="3196891"/>
            <a:chExt cx="1151468" cy="4009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BE4C91-F6D8-A648-817F-91B4AAA97A66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55663-074E-E849-B5DC-7A112B24E676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F8F46F-5E04-BA4D-8359-3A8882C1F59F}"/>
              </a:ext>
            </a:extLst>
          </p:cNvPr>
          <p:cNvGrpSpPr/>
          <p:nvPr/>
        </p:nvGrpSpPr>
        <p:grpSpPr>
          <a:xfrm>
            <a:off x="6387931" y="4382344"/>
            <a:ext cx="1151468" cy="400975"/>
            <a:chOff x="507017" y="3349291"/>
            <a:chExt cx="1151468" cy="4009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6E424B-3EE4-A548-B788-5D85EE172664}"/>
                </a:ext>
              </a:extLst>
            </p:cNvPr>
            <p:cNvSpPr/>
            <p:nvPr/>
          </p:nvSpPr>
          <p:spPr>
            <a:xfrm>
              <a:off x="507017" y="3349291"/>
              <a:ext cx="1151468" cy="4009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2FE203-9084-5F48-BA12-29E243821160}"/>
                </a:ext>
              </a:extLst>
            </p:cNvPr>
            <p:cNvSpPr txBox="1"/>
            <p:nvPr/>
          </p:nvSpPr>
          <p:spPr>
            <a:xfrm>
              <a:off x="507017" y="33492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C3C562B-BFEA-EB45-92E9-600673F68028}"/>
              </a:ext>
            </a:extLst>
          </p:cNvPr>
          <p:cNvSpPr/>
          <p:nvPr/>
        </p:nvSpPr>
        <p:spPr>
          <a:xfrm>
            <a:off x="1949825" y="475054"/>
            <a:ext cx="2955266" cy="2878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6034CBD-1A8F-B245-9027-0B134B882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6315" y="84664"/>
            <a:ext cx="1662297" cy="1383634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C8A44D4-68D8-1246-B60E-76E1B8BF4776}"/>
              </a:ext>
            </a:extLst>
          </p:cNvPr>
          <p:cNvSpPr/>
          <p:nvPr/>
        </p:nvSpPr>
        <p:spPr>
          <a:xfrm>
            <a:off x="5319108" y="1614357"/>
            <a:ext cx="1604806" cy="569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E88B6C-880D-B344-A972-C1F5BCA5B410}"/>
              </a:ext>
            </a:extLst>
          </p:cNvPr>
          <p:cNvGrpSpPr/>
          <p:nvPr/>
        </p:nvGrpSpPr>
        <p:grpSpPr>
          <a:xfrm>
            <a:off x="3315702" y="1704103"/>
            <a:ext cx="1841779" cy="689811"/>
            <a:chOff x="325687" y="2775284"/>
            <a:chExt cx="1684420" cy="68981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73E97F-D457-974D-9FC3-C310E64CD406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0F68C6-F2AD-E747-AB93-D4F06590DC96}"/>
                </a:ext>
              </a:extLst>
            </p:cNvPr>
            <p:cNvSpPr txBox="1"/>
            <p:nvPr/>
          </p:nvSpPr>
          <p:spPr>
            <a:xfrm>
              <a:off x="325687" y="2798988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C69219-A6DC-9344-A57E-477276DAD9EC}"/>
              </a:ext>
            </a:extLst>
          </p:cNvPr>
          <p:cNvGrpSpPr/>
          <p:nvPr/>
        </p:nvGrpSpPr>
        <p:grpSpPr>
          <a:xfrm>
            <a:off x="3940735" y="2472647"/>
            <a:ext cx="793924" cy="400975"/>
            <a:chOff x="354617" y="3196891"/>
            <a:chExt cx="1151468" cy="40097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5DFD4D-580D-D940-8713-C0851D4DF111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A623CC-34B3-A446-9427-34321DE4C5AC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EE8F87-028F-B447-86C5-92431A7AA124}"/>
              </a:ext>
            </a:extLst>
          </p:cNvPr>
          <p:cNvGrpSpPr/>
          <p:nvPr/>
        </p:nvGrpSpPr>
        <p:grpSpPr>
          <a:xfrm>
            <a:off x="2927464" y="2651295"/>
            <a:ext cx="847406" cy="400975"/>
            <a:chOff x="354617" y="3196891"/>
            <a:chExt cx="1151468" cy="40097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AB25BB-65BB-2F4C-BE0A-70FA59F7664F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438BFA-4399-0B46-BCE4-D08A1CC35175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D47FE7-883F-8848-8173-A6B35A9DCEFB}"/>
              </a:ext>
            </a:extLst>
          </p:cNvPr>
          <p:cNvGrpSpPr/>
          <p:nvPr/>
        </p:nvGrpSpPr>
        <p:grpSpPr>
          <a:xfrm>
            <a:off x="2702962" y="2183539"/>
            <a:ext cx="844249" cy="400975"/>
            <a:chOff x="354617" y="3196891"/>
            <a:chExt cx="1151468" cy="4009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A064ED-DFF1-064E-A154-A8B8C894EBCB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0D635C-CE4A-7E46-8264-CE7A51D75893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4775F9-A224-1448-85C7-CAC4DE77AECB}"/>
              </a:ext>
            </a:extLst>
          </p:cNvPr>
          <p:cNvGrpSpPr/>
          <p:nvPr/>
        </p:nvGrpSpPr>
        <p:grpSpPr>
          <a:xfrm>
            <a:off x="2685666" y="1696164"/>
            <a:ext cx="844249" cy="400975"/>
            <a:chOff x="354617" y="3196891"/>
            <a:chExt cx="1151468" cy="40097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9583E2-B540-A944-B501-8809E62BE6F4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7FB523-C85D-E440-BD75-5CF94F2C4669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6F412C6-FBCC-7E47-AF82-BA22BED7FE17}"/>
              </a:ext>
            </a:extLst>
          </p:cNvPr>
          <p:cNvSpPr/>
          <p:nvPr/>
        </p:nvSpPr>
        <p:spPr>
          <a:xfrm>
            <a:off x="7386920" y="513874"/>
            <a:ext cx="2955266" cy="2878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B5908206-61C0-9B40-A204-114C8EDFA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410" y="123484"/>
            <a:ext cx="1662297" cy="138363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5ED1E5B-03FE-F947-850D-5692F1E8C1F0}"/>
              </a:ext>
            </a:extLst>
          </p:cNvPr>
          <p:cNvGrpSpPr/>
          <p:nvPr/>
        </p:nvGrpSpPr>
        <p:grpSpPr>
          <a:xfrm>
            <a:off x="8364559" y="2690115"/>
            <a:ext cx="847406" cy="400975"/>
            <a:chOff x="354617" y="3196891"/>
            <a:chExt cx="1151468" cy="40097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A586E25-4DD7-A942-8AD7-55204A872525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874A174-76DA-FD4B-82B7-D3E91EB447BD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D6C60E-48F7-1D44-94B7-68035C5CC038}"/>
              </a:ext>
            </a:extLst>
          </p:cNvPr>
          <p:cNvGrpSpPr/>
          <p:nvPr/>
        </p:nvGrpSpPr>
        <p:grpSpPr>
          <a:xfrm>
            <a:off x="8140057" y="2222359"/>
            <a:ext cx="844249" cy="400975"/>
            <a:chOff x="354617" y="3196891"/>
            <a:chExt cx="1151468" cy="40097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5DAD54-3A83-8143-8995-5158459130EC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248002-2E1A-1741-84F4-BA7E246C5F4B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26F571-0DAD-3B41-ACFB-DFEBC0DAAF11}"/>
              </a:ext>
            </a:extLst>
          </p:cNvPr>
          <p:cNvGrpSpPr/>
          <p:nvPr/>
        </p:nvGrpSpPr>
        <p:grpSpPr>
          <a:xfrm>
            <a:off x="8122761" y="1734984"/>
            <a:ext cx="844249" cy="400975"/>
            <a:chOff x="354617" y="3196891"/>
            <a:chExt cx="1151468" cy="40097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92CEAEF-12A5-084B-90E7-C4423BE6693E}"/>
                </a:ext>
              </a:extLst>
            </p:cNvPr>
            <p:cNvSpPr/>
            <p:nvPr/>
          </p:nvSpPr>
          <p:spPr>
            <a:xfrm>
              <a:off x="354617" y="3196891"/>
              <a:ext cx="1151468" cy="4009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104B5E3-97BE-B349-A6ED-7540B5193F72}"/>
                </a:ext>
              </a:extLst>
            </p:cNvPr>
            <p:cNvSpPr txBox="1"/>
            <p:nvPr/>
          </p:nvSpPr>
          <p:spPr>
            <a:xfrm>
              <a:off x="354617" y="31968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FBD9DD-4577-C041-B2EA-0F921B35CF61}"/>
              </a:ext>
            </a:extLst>
          </p:cNvPr>
          <p:cNvGrpSpPr/>
          <p:nvPr/>
        </p:nvGrpSpPr>
        <p:grpSpPr>
          <a:xfrm>
            <a:off x="8752796" y="1743780"/>
            <a:ext cx="1841779" cy="689811"/>
            <a:chOff x="325687" y="2775284"/>
            <a:chExt cx="1684420" cy="68981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61D7729-0E67-5D4E-AF12-CB10904A7003}"/>
                </a:ext>
              </a:extLst>
            </p:cNvPr>
            <p:cNvSpPr/>
            <p:nvPr/>
          </p:nvSpPr>
          <p:spPr>
            <a:xfrm>
              <a:off x="631804" y="2775284"/>
              <a:ext cx="1053088" cy="68981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CE43E5-4558-5142-A8A5-D57810E8E969}"/>
                </a:ext>
              </a:extLst>
            </p:cNvPr>
            <p:cNvSpPr txBox="1"/>
            <p:nvPr/>
          </p:nvSpPr>
          <p:spPr>
            <a:xfrm>
              <a:off x="325687" y="2775754"/>
              <a:ext cx="1684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Shared</a:t>
              </a:r>
            </a:p>
            <a:p>
              <a:pPr algn="ctr"/>
              <a:r>
                <a:rPr lang="en-US"/>
                <a:t>state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9EE0A0-A352-B641-9079-3C9BDDDD11EA}"/>
              </a:ext>
            </a:extLst>
          </p:cNvPr>
          <p:cNvGrpSpPr/>
          <p:nvPr/>
        </p:nvGrpSpPr>
        <p:grpSpPr>
          <a:xfrm>
            <a:off x="9406332" y="2533400"/>
            <a:ext cx="741487" cy="400975"/>
            <a:chOff x="507017" y="3349291"/>
            <a:chExt cx="1151468" cy="40097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1690D15-6E99-654F-938C-C02779034BB2}"/>
                </a:ext>
              </a:extLst>
            </p:cNvPr>
            <p:cNvSpPr/>
            <p:nvPr/>
          </p:nvSpPr>
          <p:spPr>
            <a:xfrm>
              <a:off x="507017" y="3349291"/>
              <a:ext cx="1151468" cy="4009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A3A1DF-D9E3-254E-9E15-05F2294ACE03}"/>
                </a:ext>
              </a:extLst>
            </p:cNvPr>
            <p:cNvSpPr txBox="1"/>
            <p:nvPr/>
          </p:nvSpPr>
          <p:spPr>
            <a:xfrm>
              <a:off x="507017" y="3349291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Local</a:t>
              </a:r>
            </a:p>
          </p:txBody>
        </p:sp>
      </p:grp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45E352F3-8259-E042-896E-F23DD21D7405}"/>
              </a:ext>
            </a:extLst>
          </p:cNvPr>
          <p:cNvCxnSpPr>
            <a:stCxn id="14" idx="1"/>
          </p:cNvCxnSpPr>
          <p:nvPr/>
        </p:nvCxnSpPr>
        <p:spPr>
          <a:xfrm rot="10800000">
            <a:off x="4235825" y="2902732"/>
            <a:ext cx="218957" cy="166427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5AED575C-4586-FE4C-B43A-9D047B66EF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35798" y="2731586"/>
            <a:ext cx="1571248" cy="239069"/>
          </a:xfrm>
          <a:prstGeom prst="curvedConnector3">
            <a:avLst>
              <a:gd name="adj1" fmla="val 98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4870FD0-FF03-0146-B573-E69772EA0F72}"/>
              </a:ext>
            </a:extLst>
          </p:cNvPr>
          <p:cNvCxnSpPr>
            <a:stCxn id="10" idx="0"/>
          </p:cNvCxnSpPr>
          <p:nvPr/>
        </p:nvCxnSpPr>
        <p:spPr>
          <a:xfrm rot="5400000" flipH="1" flipV="1">
            <a:off x="7274960" y="1824665"/>
            <a:ext cx="1501256" cy="21238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47C35B8E-C436-7E48-96E0-E72C28ABCBD6}"/>
              </a:ext>
            </a:extLst>
          </p:cNvPr>
          <p:cNvCxnSpPr>
            <a:stCxn id="17" idx="3"/>
            <a:endCxn id="67" idx="2"/>
          </p:cNvCxnSpPr>
          <p:nvPr/>
        </p:nvCxnSpPr>
        <p:spPr>
          <a:xfrm flipV="1">
            <a:off x="7539398" y="2934375"/>
            <a:ext cx="2237678" cy="163263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F73F64A-1CA3-D249-9741-AA76ACEF562D}"/>
              </a:ext>
            </a:extLst>
          </p:cNvPr>
          <p:cNvSpPr txBox="1"/>
          <p:nvPr/>
        </p:nvSpPr>
        <p:spPr>
          <a:xfrm>
            <a:off x="3758612" y="5130142"/>
            <a:ext cx="4286273" cy="1384995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 insert(key: Key, value: Value)</a:t>
            </a:r>
            <a:b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// actual runnable code here</a:t>
            </a:r>
          </a:p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</a:t>
            </a:r>
            <a:r>
              <a:rPr lang="en-US" sz="1400">
                <a:solidFill>
                  <a:schemeClr val="accent6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yield;</a:t>
            </a:r>
          </a:p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 // more code here</a:t>
            </a:r>
            <a:b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400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0280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D4EF-5F35-C44E-A9F0-2539FDF11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7881-0372-D142-AF23-84FD43A4A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 designed a proof architecture for concurrent reasoning in systems.</a:t>
            </a:r>
          </a:p>
          <a:p>
            <a:pPr lvl="1"/>
            <a:r>
              <a:rPr lang="en-US"/>
              <a:t>Low-level reasoning with reduction argument (à la CIVL)</a:t>
            </a:r>
          </a:p>
          <a:p>
            <a:pPr lvl="1"/>
            <a:r>
              <a:rPr lang="en-US"/>
              <a:t>Mid-level reasoning with Floyd-Hoare logic and linear types</a:t>
            </a:r>
          </a:p>
          <a:p>
            <a:pPr lvl="1"/>
            <a:r>
              <a:rPr lang="en-US"/>
              <a:t>High-level reasoning with abstract state machines (à la IronFleet)</a:t>
            </a:r>
          </a:p>
          <a:p>
            <a:r>
              <a:rPr lang="en-US"/>
              <a:t>Prototype</a:t>
            </a:r>
          </a:p>
          <a:p>
            <a:pPr lvl="1"/>
            <a:r>
              <a:rPr lang="en-US"/>
              <a:t>We prototyped a basic concurrent hash table in this method.</a:t>
            </a:r>
          </a:p>
          <a:p>
            <a:r>
              <a:rPr lang="en-US"/>
              <a:t>Next steps:</a:t>
            </a:r>
          </a:p>
          <a:p>
            <a:pPr lvl="1"/>
            <a:r>
              <a:rPr lang="en-US"/>
              <a:t>Prototype other data structures used by VeriBetrKV</a:t>
            </a:r>
          </a:p>
          <a:p>
            <a:pPr lvl="1"/>
            <a:r>
              <a:rPr lang="en-US"/>
              <a:t>Use this methodology to make VeriBetrKV multi-threaded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5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D4EF-5F35-C44E-A9F0-2539FDF11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7881-0372-D142-AF23-84FD43A4A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developed a framework for making VeriBetrKV thread-concurrent.</a:t>
            </a:r>
          </a:p>
          <a:p>
            <a:r>
              <a:rPr lang="en-US"/>
              <a:t>IronFleet / VeriBetrKV show how to use state machines to reason in some concurrent settings</a:t>
            </a:r>
          </a:p>
          <a:p>
            <a:r>
              <a:rPr lang="en-US"/>
              <a:t>We can use the reduction methodology to turn thread-concurrent code into state machines</a:t>
            </a:r>
          </a:p>
          <a:p>
            <a:r>
              <a:rPr lang="en-US"/>
              <a:t>Next steps:</a:t>
            </a:r>
          </a:p>
          <a:p>
            <a:pPr lvl="1"/>
            <a:r>
              <a:rPr lang="en-US"/>
              <a:t>Extend Dafny with the capacity to do this kind of reasoning.</a:t>
            </a:r>
          </a:p>
        </p:txBody>
      </p:sp>
    </p:spTree>
    <p:extLst>
      <p:ext uri="{BB962C8B-B14F-4D97-AF65-F5344CB8AC3E}">
        <p14:creationId xmlns:p14="http://schemas.microsoft.com/office/powerpoint/2010/main" val="293912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3A5F-575A-994F-AEF6-CE1ADAA0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VeriBetrKV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13175-693C-3F48-A554-4B4D81511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6540"/>
          </a:xfrm>
        </p:spPr>
        <p:txBody>
          <a:bodyPr>
            <a:normAutofit/>
          </a:bodyPr>
          <a:lstStyle/>
          <a:p>
            <a:r>
              <a:rPr lang="en-US" b="1" dirty="0"/>
              <a:t>VeriBetrKV project.</a:t>
            </a:r>
            <a:r>
              <a:rPr lang="en-US" dirty="0"/>
              <a:t> (Summer 2019 – Now)</a:t>
            </a:r>
          </a:p>
          <a:p>
            <a:r>
              <a:rPr lang="en-US" dirty="0"/>
              <a:t>Two objectives:</a:t>
            </a:r>
          </a:p>
          <a:p>
            <a:pPr lvl="1"/>
            <a:r>
              <a:rPr lang="en-US" dirty="0"/>
              <a:t>Build a high-performance storage system with no bugs</a:t>
            </a:r>
          </a:p>
          <a:p>
            <a:pPr lvl="1"/>
            <a:r>
              <a:rPr lang="en-US" dirty="0"/>
              <a:t>Identify and address limitations in verification methods by using them towards real systems</a:t>
            </a:r>
          </a:p>
          <a:p>
            <a:r>
              <a:rPr lang="en-US" dirty="0"/>
              <a:t>Current project status:</a:t>
            </a:r>
          </a:p>
          <a:p>
            <a:pPr lvl="1"/>
            <a:r>
              <a:rPr lang="en-US" dirty="0"/>
              <a:t>Formally verified, machine-checked proof</a:t>
            </a:r>
          </a:p>
          <a:p>
            <a:pPr lvl="1"/>
            <a:r>
              <a:rPr lang="en-US" dirty="0"/>
              <a:t>Crash-safe</a:t>
            </a:r>
          </a:p>
          <a:p>
            <a:pPr lvl="1"/>
            <a:r>
              <a:rPr lang="en-US" dirty="0"/>
              <a:t>Single-threaded</a:t>
            </a:r>
          </a:p>
          <a:p>
            <a:r>
              <a:rPr lang="en-US" dirty="0"/>
              <a:t>My goal this summer:</a:t>
            </a:r>
          </a:p>
          <a:p>
            <a:pPr lvl="1"/>
            <a:r>
              <a:rPr lang="en-US" dirty="0"/>
              <a:t>Make it multi-threaded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79915-404D-844A-AE41-0943C749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328" y="4266416"/>
            <a:ext cx="578224" cy="502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D033B-024C-F743-B315-A196B492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077" y="4671415"/>
            <a:ext cx="578224" cy="502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68837-AD76-2647-9BEB-05E77C702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36" y="5099889"/>
            <a:ext cx="549086" cy="549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CF117F-2C40-EE40-BCDB-8D34EA59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17675" y="5943597"/>
            <a:ext cx="718461" cy="574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9756EE-20F3-0744-8A86-7D10D9D27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436136" y="5943597"/>
            <a:ext cx="718461" cy="574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DB563-93A7-0F40-9338-9F572ABEB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154597" y="5943597"/>
            <a:ext cx="718461" cy="574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26BE99-ECD6-2D49-8AA2-183AE3D38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873058" y="5943597"/>
            <a:ext cx="718461" cy="5747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628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10"/>
    </mc:Choice>
    <mc:Fallback>
      <p:transition spd="slow" advTm="64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D4EF-5F35-C44E-A9F0-2539FDF11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7881-0372-D142-AF23-84FD43A4A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prototyped concurrent versions of components from VeriBetrKV based on different </a:t>
            </a:r>
          </a:p>
          <a:p>
            <a:r>
              <a:rPr lang="en-US"/>
              <a:t>We developed a framework for making VeriBetrKV thread-concurrent.</a:t>
            </a:r>
          </a:p>
          <a:p>
            <a:r>
              <a:rPr lang="en-US"/>
              <a:t>IronFleet / VeriBetrKV show how to use state machines to reason in some concurrent settings</a:t>
            </a:r>
          </a:p>
          <a:p>
            <a:r>
              <a:rPr lang="en-US"/>
              <a:t>We can use the reduction methodology to turn thread-concurrent code into state machines</a:t>
            </a:r>
          </a:p>
          <a:p>
            <a:r>
              <a:rPr lang="en-US"/>
              <a:t>Next steps:</a:t>
            </a:r>
          </a:p>
          <a:p>
            <a:pPr lvl="1"/>
            <a:r>
              <a:rPr lang="en-US"/>
              <a:t>Extend Dafny with the capacity to do this kind of reasoning.</a:t>
            </a:r>
          </a:p>
        </p:txBody>
      </p:sp>
    </p:spTree>
    <p:extLst>
      <p:ext uri="{BB962C8B-B14F-4D97-AF65-F5344CB8AC3E}">
        <p14:creationId xmlns:p14="http://schemas.microsoft.com/office/powerpoint/2010/main" val="823380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8611-93E4-F043-AF00-C77078C5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ACE77-21AC-7849-937E-8C129911D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Feel free me to contact me at,</a:t>
            </a:r>
          </a:p>
          <a:p>
            <a:pPr lvl="1"/>
            <a:r>
              <a:rPr lang="en-US"/>
              <a:t>hancet@vmware.com</a:t>
            </a:r>
          </a:p>
          <a:p>
            <a:pPr lvl="1"/>
            <a:r>
              <a:rPr lang="en-US"/>
              <a:t>thance@andrew.cmu.edu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9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07E98F-381F-E74A-B981-23D2EE437BCD}"/>
              </a:ext>
            </a:extLst>
          </p:cNvPr>
          <p:cNvSpPr txBox="1"/>
          <p:nvPr/>
        </p:nvSpPr>
        <p:spPr>
          <a:xfrm>
            <a:off x="681791" y="3624307"/>
            <a:ext cx="5076279" cy="1815882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60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60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60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60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60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60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60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1CAB10-C702-D04E-8B4B-39FE5864D8BE}"/>
              </a:ext>
            </a:extLst>
          </p:cNvPr>
          <p:cNvSpPr/>
          <p:nvPr/>
        </p:nvSpPr>
        <p:spPr>
          <a:xfrm>
            <a:off x="703559" y="4143335"/>
            <a:ext cx="5054511" cy="2986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390CE-C648-1042-B399-0FAFE68BE104}"/>
              </a:ext>
            </a:extLst>
          </p:cNvPr>
          <p:cNvSpPr/>
          <p:nvPr/>
        </p:nvSpPr>
        <p:spPr>
          <a:xfrm>
            <a:off x="703560" y="3911358"/>
            <a:ext cx="5054510" cy="2435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E90310-453D-5746-90E1-A722B85A5A22}"/>
              </a:ext>
            </a:extLst>
          </p:cNvPr>
          <p:cNvSpPr/>
          <p:nvPr/>
        </p:nvSpPr>
        <p:spPr>
          <a:xfrm>
            <a:off x="696685" y="4684295"/>
            <a:ext cx="5061385" cy="46522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32CE3-6357-E744-A393-2E52D5A8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multi-threaded verification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6D9A-65D3-6F45-98B8-7B355FA8C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Why is multi-threaded verification hard?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25331-1C67-004E-BF90-12D93763A2DC}"/>
              </a:ext>
            </a:extLst>
          </p:cNvPr>
          <p:cNvSpPr txBox="1"/>
          <p:nvPr/>
        </p:nvSpPr>
        <p:spPr>
          <a:xfrm>
            <a:off x="689811" y="3632327"/>
            <a:ext cx="5076279" cy="181588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add_vecs(a: Point, b: Point)</a:t>
            </a:r>
          </a:p>
          <a:p>
            <a:r>
              <a:rPr lang="en-US" sz="1600">
                <a:solidFill>
                  <a:schemeClr val="accent2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requires</a:t>
            </a:r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a.x &gt;= 1 &amp;&amp; b.x &gt;= 2;</a:t>
            </a:r>
            <a:b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>
                <a:solidFill>
                  <a:schemeClr val="accent2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ensures</a:t>
            </a:r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a.x &gt;= 3;</a:t>
            </a:r>
            <a:b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 a.x := a.x + b.x;</a:t>
            </a:r>
          </a:p>
          <a:p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 a.y := a.y + b.y;</a:t>
            </a:r>
            <a:b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DC2EE-A653-CC4D-B38E-D6E37B3A40A2}"/>
              </a:ext>
            </a:extLst>
          </p:cNvPr>
          <p:cNvSpPr txBox="1"/>
          <p:nvPr/>
        </p:nvSpPr>
        <p:spPr>
          <a:xfrm>
            <a:off x="1816244" y="5822358"/>
            <a:ext cx="301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Floyd-Hoare logic.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B9B83-0C92-2F48-8CF1-618E9BA932B9}"/>
              </a:ext>
            </a:extLst>
          </p:cNvPr>
          <p:cNvSpPr txBox="1"/>
          <p:nvPr/>
        </p:nvSpPr>
        <p:spPr>
          <a:xfrm>
            <a:off x="6685480" y="3632327"/>
            <a:ext cx="5233804" cy="206210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FF00"/>
                </a:solidFill>
                <a:latin typeface="Andale Mono" panose="020B0509000000000004" pitchFamily="49" charset="0"/>
              </a:rPr>
              <a:t>method</a:t>
            </a:r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other_stuff(a: Point, b: Point)</a:t>
            </a:r>
            <a:b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{</a:t>
            </a:r>
          </a:p>
          <a:p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 a.x := a.x – b.y;</a:t>
            </a:r>
          </a:p>
          <a:p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 b.x := a.x + b.y – a.y * 2;</a:t>
            </a:r>
          </a:p>
          <a:p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 </a:t>
            </a:r>
            <a:r>
              <a:rPr lang="en-US" sz="1600">
                <a:solidFill>
                  <a:srgbClr val="FFFF00"/>
                </a:solidFill>
                <a:latin typeface="Andale Mono" panose="020B0509000000000004" pitchFamily="49" charset="0"/>
              </a:rPr>
              <a:t>if</a:t>
            </a:r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(b.x &gt; 3) {</a:t>
            </a:r>
          </a:p>
          <a:p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   b.x := a.x;</a:t>
            </a:r>
          </a:p>
          <a:p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  }</a:t>
            </a:r>
            <a:b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en-US" sz="1600">
                <a:solidFill>
                  <a:schemeClr val="bg1"/>
                </a:solidFill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F92A8-8869-C54A-8629-E8F18D6B99FD}"/>
              </a:ext>
            </a:extLst>
          </p:cNvPr>
          <p:cNvSpPr txBox="1"/>
          <p:nvPr/>
        </p:nvSpPr>
        <p:spPr>
          <a:xfrm>
            <a:off x="6885027" y="5744752"/>
            <a:ext cx="408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What if this program is running at the same time?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49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33"/>
    </mc:Choice>
    <mc:Fallback>
      <p:transition spd="slow" advTm="109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" grpId="0" animBg="1"/>
      <p:bldP spid="5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2CE3-6357-E744-A393-2E52D5A8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for VeriBetrKV?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6D9A-65D3-6F45-98B8-7B355FA8C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/>
              <a:t>Multi-threaded verification techniques are difficult to </a:t>
            </a:r>
            <a:r>
              <a:rPr lang="en-US" b="1"/>
              <a:t>scale to large programs</a:t>
            </a:r>
            <a:r>
              <a:rPr lang="en-US"/>
              <a:t>.</a:t>
            </a:r>
          </a:p>
          <a:p>
            <a:pPr marL="514350" indent="-514350">
              <a:buAutoNum type="arabicPeriod"/>
            </a:pPr>
            <a:r>
              <a:rPr lang="en-US"/>
              <a:t>Our concurrency strategy needs to </a:t>
            </a:r>
            <a:r>
              <a:rPr lang="en-US" b="1"/>
              <a:t>interleave with I/O operations</a:t>
            </a:r>
            <a:r>
              <a:rPr lang="en-US"/>
              <a:t>.</a:t>
            </a: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 b="1"/>
              <a:t>Our goal:</a:t>
            </a:r>
            <a:r>
              <a:rPr lang="en-US"/>
              <a:t> Integrate </a:t>
            </a:r>
            <a:r>
              <a:rPr lang="en-US" b="1"/>
              <a:t>multi-threaded verification techniques </a:t>
            </a:r>
            <a:r>
              <a:rPr lang="en-US"/>
              <a:t>into the </a:t>
            </a:r>
            <a:r>
              <a:rPr lang="en-US" b="1"/>
              <a:t>VeriBetrKV proof architecture</a:t>
            </a:r>
            <a:r>
              <a:rPr lang="en-US"/>
              <a:t>.</a:t>
            </a:r>
            <a:endParaRPr lang="en-US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049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00"/>
    </mc:Choice>
    <mc:Fallback>
      <p:transition spd="slow" advTm="6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C94-B66A-1043-847F-086E90FC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VeriBetrKV proof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7705-042F-714A-B003-22126EC75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VeriBetrKV is based off of the IronFleet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88938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3"/>
    </mc:Choice>
    <mc:Fallback>
      <p:transition spd="slow" advTm="1060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3B3F-34E7-BC46-8E8E-DE740FF9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IronFleet (2015)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BF791-DF11-CC48-A634-8DD2A6AAD993}"/>
              </a:ext>
            </a:extLst>
          </p:cNvPr>
          <p:cNvSpPr/>
          <p:nvPr/>
        </p:nvSpPr>
        <p:spPr>
          <a:xfrm>
            <a:off x="1092945" y="2240527"/>
            <a:ext cx="3242891" cy="3001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727F49D5-843A-0D48-8E17-110AF9067F10}"/>
              </a:ext>
            </a:extLst>
          </p:cNvPr>
          <p:cNvSpPr/>
          <p:nvPr/>
        </p:nvSpPr>
        <p:spPr>
          <a:xfrm>
            <a:off x="1828565" y="3041555"/>
            <a:ext cx="1668702" cy="1300164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F6D7D-53A5-FF4E-B2AD-9777AF9C79CC}"/>
              </a:ext>
            </a:extLst>
          </p:cNvPr>
          <p:cNvSpPr txBox="1"/>
          <p:nvPr/>
        </p:nvSpPr>
        <p:spPr>
          <a:xfrm>
            <a:off x="2164137" y="3508938"/>
            <a:ext cx="98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D90001-9400-B140-8A64-51911C2F5033}"/>
              </a:ext>
            </a:extLst>
          </p:cNvPr>
          <p:cNvSpPr/>
          <p:nvPr/>
        </p:nvSpPr>
        <p:spPr>
          <a:xfrm>
            <a:off x="3149974" y="4341719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B78F0-5C9B-4A4B-B1A3-3F299FE23C0F}"/>
              </a:ext>
            </a:extLst>
          </p:cNvPr>
          <p:cNvSpPr txBox="1"/>
          <p:nvPr/>
        </p:nvSpPr>
        <p:spPr>
          <a:xfrm>
            <a:off x="3264274" y="4446998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4457E-B4EB-BA4C-86EA-9277255643E0}"/>
              </a:ext>
            </a:extLst>
          </p:cNvPr>
          <p:cNvSpPr/>
          <p:nvPr/>
        </p:nvSpPr>
        <p:spPr>
          <a:xfrm>
            <a:off x="1271352" y="4374235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1C8F9A-E0C6-CD4E-8C77-05F70C072111}"/>
              </a:ext>
            </a:extLst>
          </p:cNvPr>
          <p:cNvSpPr txBox="1"/>
          <p:nvPr/>
        </p:nvSpPr>
        <p:spPr>
          <a:xfrm>
            <a:off x="1385652" y="447951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5E773B-672D-2446-B6D0-132D57831C84}"/>
              </a:ext>
            </a:extLst>
          </p:cNvPr>
          <p:cNvSpPr/>
          <p:nvPr/>
        </p:nvSpPr>
        <p:spPr>
          <a:xfrm>
            <a:off x="3164261" y="2326928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7E2B0-41D5-C940-848B-CF883EE4CE70}"/>
              </a:ext>
            </a:extLst>
          </p:cNvPr>
          <p:cNvSpPr txBox="1"/>
          <p:nvPr/>
        </p:nvSpPr>
        <p:spPr>
          <a:xfrm>
            <a:off x="3278561" y="2432207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C87A1A-9A96-754F-973F-0D2B77ED6318}"/>
              </a:ext>
            </a:extLst>
          </p:cNvPr>
          <p:cNvSpPr/>
          <p:nvPr/>
        </p:nvSpPr>
        <p:spPr>
          <a:xfrm>
            <a:off x="1271352" y="2424400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527EC5-1824-0341-AE69-873C7986C9FF}"/>
              </a:ext>
            </a:extLst>
          </p:cNvPr>
          <p:cNvSpPr txBox="1"/>
          <p:nvPr/>
        </p:nvSpPr>
        <p:spPr>
          <a:xfrm>
            <a:off x="1385652" y="252967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52D8F-1130-0042-9108-85DE6482B6AE}"/>
              </a:ext>
            </a:extLst>
          </p:cNvPr>
          <p:cNvSpPr txBox="1"/>
          <p:nvPr/>
        </p:nvSpPr>
        <p:spPr>
          <a:xfrm>
            <a:off x="3265848" y="444853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B2A6E-43EC-8E49-A15A-7ADA6304D7D0}"/>
              </a:ext>
            </a:extLst>
          </p:cNvPr>
          <p:cNvSpPr/>
          <p:nvPr/>
        </p:nvSpPr>
        <p:spPr>
          <a:xfrm>
            <a:off x="7263397" y="2240527"/>
            <a:ext cx="3242891" cy="3001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52C4808-170D-BD40-A8DE-52F38E99E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2217" y="1862484"/>
            <a:ext cx="2175502" cy="17365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F9EB28D-6F40-3241-A567-9A0D1BDF77BB}"/>
              </a:ext>
            </a:extLst>
          </p:cNvPr>
          <p:cNvSpPr/>
          <p:nvPr/>
        </p:nvSpPr>
        <p:spPr>
          <a:xfrm>
            <a:off x="9362009" y="4313233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0296B7-815C-1A40-9E69-68311A1A377D}"/>
              </a:ext>
            </a:extLst>
          </p:cNvPr>
          <p:cNvSpPr txBox="1"/>
          <p:nvPr/>
        </p:nvSpPr>
        <p:spPr>
          <a:xfrm>
            <a:off x="9476309" y="4418512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5E7102-28AC-4547-9265-6FDE6785253C}"/>
              </a:ext>
            </a:extLst>
          </p:cNvPr>
          <p:cNvSpPr txBox="1"/>
          <p:nvPr/>
        </p:nvSpPr>
        <p:spPr>
          <a:xfrm>
            <a:off x="6750424" y="605118"/>
            <a:ext cx="4276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+mj-lt"/>
              </a:rPr>
              <a:t>VeriBetrKV (2019)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2F758-DC39-1F42-BF42-166DF2D72005}"/>
              </a:ext>
            </a:extLst>
          </p:cNvPr>
          <p:cNvSpPr txBox="1"/>
          <p:nvPr/>
        </p:nvSpPr>
        <p:spPr>
          <a:xfrm>
            <a:off x="7395882" y="5701553"/>
            <a:ext cx="375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Also supports crashes and system recovery.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44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46"/>
    </mc:Choice>
    <mc:Fallback>
      <p:transition spd="slow" advTm="32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DECF-14E2-1A42-8101-5B131135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IronFleet  (2015)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0955EA-702F-3646-A2CB-9266B5C2E67F}"/>
              </a:ext>
            </a:extLst>
          </p:cNvPr>
          <p:cNvSpPr/>
          <p:nvPr/>
        </p:nvSpPr>
        <p:spPr>
          <a:xfrm>
            <a:off x="1429121" y="1527833"/>
            <a:ext cx="3242891" cy="3001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35AA39F-66EF-8840-B276-5F5A559BBA2A}"/>
              </a:ext>
            </a:extLst>
          </p:cNvPr>
          <p:cNvSpPr/>
          <p:nvPr/>
        </p:nvSpPr>
        <p:spPr>
          <a:xfrm>
            <a:off x="5114199" y="2557462"/>
            <a:ext cx="2100262" cy="714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DADF51A1-4B03-4644-827E-D60CCC3BC4F9}"/>
              </a:ext>
            </a:extLst>
          </p:cNvPr>
          <p:cNvSpPr/>
          <p:nvPr/>
        </p:nvSpPr>
        <p:spPr>
          <a:xfrm>
            <a:off x="2164741" y="2328861"/>
            <a:ext cx="1668702" cy="1300164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58B63-8B27-E044-8711-41FFDB52260C}"/>
              </a:ext>
            </a:extLst>
          </p:cNvPr>
          <p:cNvSpPr txBox="1"/>
          <p:nvPr/>
        </p:nvSpPr>
        <p:spPr>
          <a:xfrm>
            <a:off x="2500313" y="2796244"/>
            <a:ext cx="98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17FA91-2E8E-4944-96E8-E88C4BC15BBB}"/>
              </a:ext>
            </a:extLst>
          </p:cNvPr>
          <p:cNvSpPr/>
          <p:nvPr/>
        </p:nvSpPr>
        <p:spPr>
          <a:xfrm>
            <a:off x="3486150" y="3629025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EAD46-34D1-5245-847C-25935754B811}"/>
              </a:ext>
            </a:extLst>
          </p:cNvPr>
          <p:cNvSpPr txBox="1"/>
          <p:nvPr/>
        </p:nvSpPr>
        <p:spPr>
          <a:xfrm>
            <a:off x="3600450" y="373430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66692B-8892-F041-8BCC-1BE3737252BC}"/>
              </a:ext>
            </a:extLst>
          </p:cNvPr>
          <p:cNvSpPr/>
          <p:nvPr/>
        </p:nvSpPr>
        <p:spPr>
          <a:xfrm>
            <a:off x="1607528" y="3661541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BEEFF-EAD5-6E42-A35C-3A16FF779E1F}"/>
              </a:ext>
            </a:extLst>
          </p:cNvPr>
          <p:cNvSpPr txBox="1"/>
          <p:nvPr/>
        </p:nvSpPr>
        <p:spPr>
          <a:xfrm>
            <a:off x="1721828" y="3766820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6BB809-5AB5-FC4E-A75D-947170E01A75}"/>
              </a:ext>
            </a:extLst>
          </p:cNvPr>
          <p:cNvSpPr/>
          <p:nvPr/>
        </p:nvSpPr>
        <p:spPr>
          <a:xfrm>
            <a:off x="3500437" y="1614234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2AB01-E9E7-FD46-8949-8242FF1D30DE}"/>
              </a:ext>
            </a:extLst>
          </p:cNvPr>
          <p:cNvSpPr txBox="1"/>
          <p:nvPr/>
        </p:nvSpPr>
        <p:spPr>
          <a:xfrm>
            <a:off x="3614737" y="1719513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D40BB2-DF41-D84D-BA69-1CBA228921B1}"/>
              </a:ext>
            </a:extLst>
          </p:cNvPr>
          <p:cNvSpPr/>
          <p:nvPr/>
        </p:nvSpPr>
        <p:spPr>
          <a:xfrm>
            <a:off x="1607528" y="1711706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63D6BB-37D0-2D4A-8F8C-D4476ABD277A}"/>
              </a:ext>
            </a:extLst>
          </p:cNvPr>
          <p:cNvSpPr txBox="1"/>
          <p:nvPr/>
        </p:nvSpPr>
        <p:spPr>
          <a:xfrm>
            <a:off x="1721828" y="181698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C9C3C-ADD5-4443-A82E-37A0CFB0A356}"/>
              </a:ext>
            </a:extLst>
          </p:cNvPr>
          <p:cNvSpPr/>
          <p:nvPr/>
        </p:nvSpPr>
        <p:spPr>
          <a:xfrm>
            <a:off x="7493067" y="1527833"/>
            <a:ext cx="3242891" cy="30013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64BF6722-A9F0-D148-A92F-6C8C9F82069C}"/>
              </a:ext>
            </a:extLst>
          </p:cNvPr>
          <p:cNvSpPr/>
          <p:nvPr/>
        </p:nvSpPr>
        <p:spPr>
          <a:xfrm>
            <a:off x="8228687" y="2328861"/>
            <a:ext cx="1668702" cy="1300164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059D77-0852-D541-B711-0A44636BA85A}"/>
              </a:ext>
            </a:extLst>
          </p:cNvPr>
          <p:cNvSpPr txBox="1"/>
          <p:nvPr/>
        </p:nvSpPr>
        <p:spPr>
          <a:xfrm>
            <a:off x="8564259" y="2796244"/>
            <a:ext cx="98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Network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306360-95DA-8D40-BCF3-4C5CFDDC1160}"/>
              </a:ext>
            </a:extLst>
          </p:cNvPr>
          <p:cNvSpPr/>
          <p:nvPr/>
        </p:nvSpPr>
        <p:spPr>
          <a:xfrm>
            <a:off x="9550096" y="3629025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F97AC-E0F8-104C-BA9F-9B657C2940FC}"/>
              </a:ext>
            </a:extLst>
          </p:cNvPr>
          <p:cNvSpPr txBox="1"/>
          <p:nvPr/>
        </p:nvSpPr>
        <p:spPr>
          <a:xfrm>
            <a:off x="9664396" y="3734304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9AFD5-19F0-2846-9AA6-35ED5F627517}"/>
              </a:ext>
            </a:extLst>
          </p:cNvPr>
          <p:cNvSpPr/>
          <p:nvPr/>
        </p:nvSpPr>
        <p:spPr>
          <a:xfrm>
            <a:off x="7671474" y="3661541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AA2167-51B8-4F45-AB65-D5A9065EADE4}"/>
              </a:ext>
            </a:extLst>
          </p:cNvPr>
          <p:cNvSpPr txBox="1"/>
          <p:nvPr/>
        </p:nvSpPr>
        <p:spPr>
          <a:xfrm>
            <a:off x="7785774" y="3766820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22B462-8BB3-504C-85F7-BCDE84FB7C0E}"/>
              </a:ext>
            </a:extLst>
          </p:cNvPr>
          <p:cNvSpPr/>
          <p:nvPr/>
        </p:nvSpPr>
        <p:spPr>
          <a:xfrm>
            <a:off x="9564383" y="1614234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DF59BC-8530-4C4B-B8AD-2C0E0F7482C8}"/>
              </a:ext>
            </a:extLst>
          </p:cNvPr>
          <p:cNvSpPr txBox="1"/>
          <p:nvPr/>
        </p:nvSpPr>
        <p:spPr>
          <a:xfrm>
            <a:off x="9678683" y="1719513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8C3172-7AD8-5141-B69C-39D41EED6D78}"/>
              </a:ext>
            </a:extLst>
          </p:cNvPr>
          <p:cNvSpPr/>
          <p:nvPr/>
        </p:nvSpPr>
        <p:spPr>
          <a:xfrm>
            <a:off x="7671474" y="1711706"/>
            <a:ext cx="885825" cy="628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4DB62-622B-BE4B-B1DC-5DE7B91787BB}"/>
              </a:ext>
            </a:extLst>
          </p:cNvPr>
          <p:cNvSpPr txBox="1"/>
          <p:nvPr/>
        </p:nvSpPr>
        <p:spPr>
          <a:xfrm>
            <a:off x="7785774" y="181698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5F589-0008-654B-85A9-112D228FD1C8}"/>
              </a:ext>
            </a:extLst>
          </p:cNvPr>
          <p:cNvSpPr/>
          <p:nvPr/>
        </p:nvSpPr>
        <p:spPr>
          <a:xfrm>
            <a:off x="3833443" y="5272008"/>
            <a:ext cx="885825" cy="628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C5463-7582-9740-B345-C7B4EEE7444B}"/>
              </a:ext>
            </a:extLst>
          </p:cNvPr>
          <p:cNvSpPr txBox="1"/>
          <p:nvPr/>
        </p:nvSpPr>
        <p:spPr>
          <a:xfrm>
            <a:off x="3947743" y="5377287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FE89075-B644-A143-A88B-99EA5BF2264B}"/>
              </a:ext>
            </a:extLst>
          </p:cNvPr>
          <p:cNvSpPr/>
          <p:nvPr/>
        </p:nvSpPr>
        <p:spPr>
          <a:xfrm>
            <a:off x="4991557" y="5377287"/>
            <a:ext cx="912019" cy="414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28E58B-AB63-644C-B20B-09B9A0FDDFC1}"/>
              </a:ext>
            </a:extLst>
          </p:cNvPr>
          <p:cNvSpPr/>
          <p:nvPr/>
        </p:nvSpPr>
        <p:spPr>
          <a:xfrm>
            <a:off x="6175866" y="5272008"/>
            <a:ext cx="885825" cy="62865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878DFE-6B2E-2444-9939-3978512FDDB0}"/>
              </a:ext>
            </a:extLst>
          </p:cNvPr>
          <p:cNvSpPr txBox="1"/>
          <p:nvPr/>
        </p:nvSpPr>
        <p:spPr>
          <a:xfrm>
            <a:off x="6290166" y="5377287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3F9553-24AB-7541-863A-CACCEB9E43FC}"/>
              </a:ext>
            </a:extLst>
          </p:cNvPr>
          <p:cNvCxnSpPr/>
          <p:nvPr/>
        </p:nvCxnSpPr>
        <p:spPr>
          <a:xfrm flipH="1" flipV="1">
            <a:off x="3500437" y="4257675"/>
            <a:ext cx="333006" cy="101433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AF5CEF-B55E-7F42-B22E-8D19E9377EEE}"/>
              </a:ext>
            </a:extLst>
          </p:cNvPr>
          <p:cNvCxnSpPr>
            <a:cxnSpLocks/>
          </p:cNvCxnSpPr>
          <p:nvPr/>
        </p:nvCxnSpPr>
        <p:spPr>
          <a:xfrm flipH="1" flipV="1">
            <a:off x="4371975" y="4267199"/>
            <a:ext cx="347292" cy="100480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DB42AB-2785-8F4E-865C-632643544AC6}"/>
              </a:ext>
            </a:extLst>
          </p:cNvPr>
          <p:cNvCxnSpPr>
            <a:cxnSpLocks/>
          </p:cNvCxnSpPr>
          <p:nvPr/>
        </p:nvCxnSpPr>
        <p:spPr>
          <a:xfrm flipV="1">
            <a:off x="6175866" y="4239483"/>
            <a:ext cx="3360955" cy="103252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AF6105-4743-2C4C-830C-5063B14AADE5}"/>
              </a:ext>
            </a:extLst>
          </p:cNvPr>
          <p:cNvCxnSpPr>
            <a:cxnSpLocks/>
          </p:cNvCxnSpPr>
          <p:nvPr/>
        </p:nvCxnSpPr>
        <p:spPr>
          <a:xfrm flipV="1">
            <a:off x="7054363" y="4260071"/>
            <a:ext cx="3360955" cy="103252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8461189-F0DF-9D43-9CFA-A98834AFB7C7}"/>
              </a:ext>
            </a:extLst>
          </p:cNvPr>
          <p:cNvSpPr/>
          <p:nvPr/>
        </p:nvSpPr>
        <p:spPr>
          <a:xfrm>
            <a:off x="9550756" y="3629804"/>
            <a:ext cx="885825" cy="628650"/>
          </a:xfrm>
          <a:prstGeom prst="rect">
            <a:avLst/>
          </a:prstGeom>
          <a:solidFill>
            <a:srgbClr val="F2AEEE"/>
          </a:solidFill>
          <a:ln>
            <a:solidFill>
              <a:srgbClr val="B43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C1415B-5AB2-0347-B3B6-0D455C305629}"/>
              </a:ext>
            </a:extLst>
          </p:cNvPr>
          <p:cNvSpPr txBox="1"/>
          <p:nvPr/>
        </p:nvSpPr>
        <p:spPr>
          <a:xfrm>
            <a:off x="9665056" y="3735083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CE3B68-D751-B542-90DF-153AF3713E82}"/>
              </a:ext>
            </a:extLst>
          </p:cNvPr>
          <p:cNvSpPr/>
          <p:nvPr/>
        </p:nvSpPr>
        <p:spPr>
          <a:xfrm>
            <a:off x="3487724" y="3630561"/>
            <a:ext cx="885825" cy="628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705F73-641F-D14F-8430-5C8378DB42DA}"/>
              </a:ext>
            </a:extLst>
          </p:cNvPr>
          <p:cNvSpPr txBox="1"/>
          <p:nvPr/>
        </p:nvSpPr>
        <p:spPr>
          <a:xfrm>
            <a:off x="3602024" y="3735840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520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89"/>
    </mc:Choice>
    <mc:Fallback>
      <p:transition spd="slow" advTm="36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 animBg="1"/>
      <p:bldP spid="32" grpId="0"/>
      <p:bldP spid="41" grpId="1" animBg="1"/>
      <p:bldP spid="42" grpId="1"/>
      <p:bldP spid="43" grpId="0" animBg="1"/>
      <p:bldP spid="4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3|1.7|5.3|6.7|1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0.7|1.1|0.5|0.5|0.5|7|13|7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3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|0.1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6|0.1|0.3|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0.3|0.5|6.1|0.5|5.9|0.5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0.9|3.9|2.6|28.4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3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6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4|0.3|0.4|0.3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|11.6|1.5|5.3|24.3|1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4358</TotalTime>
  <Words>2438</Words>
  <Application>Microsoft Macintosh PowerPoint</Application>
  <PresentationFormat>Widescreen</PresentationFormat>
  <Paragraphs>564</Paragraphs>
  <Slides>41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Andale Mono</vt:lpstr>
      <vt:lpstr>Apple Chancery</vt:lpstr>
      <vt:lpstr>Arial</vt:lpstr>
      <vt:lpstr>Calibri</vt:lpstr>
      <vt:lpstr>Calibri Light</vt:lpstr>
      <vt:lpstr>Office Theme</vt:lpstr>
      <vt:lpstr>Verifying a multi-threaded, persistent storage system</vt:lpstr>
      <vt:lpstr>A trilogy of three intern talks</vt:lpstr>
      <vt:lpstr>A trilogy of three intern talks</vt:lpstr>
      <vt:lpstr>The VeriBetrKV Project</vt:lpstr>
      <vt:lpstr>Why is multi-threaded verification hard?</vt:lpstr>
      <vt:lpstr>Challenges for VeriBetrKV?</vt:lpstr>
      <vt:lpstr>VeriBetrKV proof architecture</vt:lpstr>
      <vt:lpstr>IronFleet (2015)</vt:lpstr>
      <vt:lpstr>IronFleet  (2015)</vt:lpstr>
      <vt:lpstr>VeriBetrKV (2019)</vt:lpstr>
      <vt:lpstr>PowerPoint Presentation</vt:lpstr>
      <vt:lpstr>An IronFleet method for thread concurrency?</vt:lpstr>
      <vt:lpstr>An Iron-* method for thread concurrency?</vt:lpstr>
      <vt:lpstr>Concurrency in IronFleet</vt:lpstr>
      <vt:lpstr>Concurrency in IronFleet</vt:lpstr>
      <vt:lpstr>Concurrency in IronFleet</vt:lpstr>
      <vt:lpstr>Concurrency in IronFleet</vt:lpstr>
      <vt:lpstr>Concurrency in IronFleet</vt:lpstr>
      <vt:lpstr>Reduction argument</vt:lpstr>
      <vt:lpstr>Reduction argument</vt:lpstr>
      <vt:lpstr>Reduction argument</vt:lpstr>
      <vt:lpstr>Reduction argument</vt:lpstr>
      <vt:lpstr>Reduction argument</vt:lpstr>
      <vt:lpstr>An IronFleet method for thread concurrency?</vt:lpstr>
      <vt:lpstr>Specifying the level of granularity</vt:lpstr>
      <vt:lpstr>An Iron-* method for thread concurrency?</vt:lpstr>
      <vt:lpstr>Constraints for reduction argument</vt:lpstr>
      <vt:lpstr>A trilogy of three intern talks</vt:lpstr>
      <vt:lpstr>Constraints for reduction argument</vt:lpstr>
      <vt:lpstr>PowerPoint Presentation</vt:lpstr>
      <vt:lpstr>PowerPoint Presentation</vt:lpstr>
      <vt:lpstr>PowerPoint Presentation</vt:lpstr>
      <vt:lpstr>Tying implementation to state machine</vt:lpstr>
      <vt:lpstr>Implementation code</vt:lpstr>
      <vt:lpstr>Implementation code</vt:lpstr>
      <vt:lpstr>PowerPoint Presentation</vt:lpstr>
      <vt:lpstr>PowerPoint Presentation</vt:lpstr>
      <vt:lpstr>Conclusion</vt:lpstr>
      <vt:lpstr>Conclusion</vt:lpstr>
      <vt:lpstr>What did we do?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131</cp:revision>
  <dcterms:created xsi:type="dcterms:W3CDTF">2020-08-10T18:47:48Z</dcterms:created>
  <dcterms:modified xsi:type="dcterms:W3CDTF">2020-08-13T19:27:27Z</dcterms:modified>
</cp:coreProperties>
</file>